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90" r:id="rId5"/>
    <p:sldId id="296" r:id="rId6"/>
    <p:sldId id="295" r:id="rId7"/>
    <p:sldId id="294" r:id="rId8"/>
    <p:sldId id="293" r:id="rId9"/>
    <p:sldId id="292" r:id="rId10"/>
    <p:sldId id="291" r:id="rId11"/>
    <p:sldId id="289" r:id="rId12"/>
    <p:sldId id="299" r:id="rId13"/>
    <p:sldId id="298" r:id="rId14"/>
    <p:sldId id="297" r:id="rId15"/>
    <p:sldId id="261" r:id="rId16"/>
    <p:sldId id="303" r:id="rId17"/>
    <p:sldId id="301" r:id="rId18"/>
    <p:sldId id="308" r:id="rId19"/>
    <p:sldId id="304" r:id="rId20"/>
    <p:sldId id="306" r:id="rId21"/>
    <p:sldId id="305" r:id="rId22"/>
    <p:sldId id="278" r:id="rId23"/>
    <p:sldId id="272" r:id="rId24"/>
    <p:sldId id="307" r:id="rId25"/>
    <p:sldId id="259" r:id="rId26"/>
    <p:sldId id="260" r:id="rId27"/>
    <p:sldId id="262" r:id="rId28"/>
    <p:sldId id="263" r:id="rId29"/>
    <p:sldId id="279" r:id="rId30"/>
    <p:sldId id="280" r:id="rId31"/>
    <p:sldId id="273" r:id="rId32"/>
    <p:sldId id="268" r:id="rId33"/>
    <p:sldId id="267" r:id="rId34"/>
    <p:sldId id="270" r:id="rId35"/>
    <p:sldId id="271" r:id="rId36"/>
    <p:sldId id="281" r:id="rId37"/>
    <p:sldId id="282" r:id="rId38"/>
    <p:sldId id="283" r:id="rId39"/>
    <p:sldId id="284" r:id="rId40"/>
    <p:sldId id="274" r:id="rId41"/>
    <p:sldId id="276" r:id="rId42"/>
    <p:sldId id="285" r:id="rId43"/>
    <p:sldId id="286" r:id="rId44"/>
    <p:sldId id="287" r:id="rId45"/>
    <p:sldId id="28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2E83"/>
    <a:srgbClr val="1F77B4"/>
    <a:srgbClr val="F27C26"/>
    <a:srgbClr val="FF7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8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5B3F3-CC3F-439C-9E5F-96144E608A2B}" type="datetimeFigureOut">
              <a:rPr lang="en-US" smtClean="0"/>
              <a:t>6/23/20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F21CC-B212-46C7-8D49-6CCCC9279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41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CFF1-4DF3-4285-AFC7-87F5BC6AA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F7013-00E1-4B48-80F9-8116F951A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03B57-4FE0-4085-AA03-F06E4E84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F19F-E32C-4011-AF2E-9D7BC150962A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3A6EB-0E62-4BEE-8F38-1449ED27B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1719-BBD4-4CBB-B153-AB1B80BA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5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DFD76-1436-47E9-A3D7-FFD3A87E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70E09-B7B5-4350-9115-42E1E396B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48A9D-E4CA-4369-A4D7-FCB5185F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8868B-A004-459B-9DFD-A90B8DA89C7F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4D36E-7F7A-4D39-8A41-7A4C6C375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7D5C0-8D2E-447D-97C9-61FAC29B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1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7FE63-39F0-4895-9FD0-95E592BC9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C2A92-D2C8-4AD8-875D-EE0E7FD71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385DE-B806-4C64-935F-CE7C7FB0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4467-C22D-4825-A9B6-58E2C838C33F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AB114-7F8A-4F5F-9E14-43F88F581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C8F3-B58A-4749-97EC-AEBDC399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3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D0EF-15AF-445F-8EAB-32045638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01211-9154-41AD-87A5-52D0214D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DBE10-DFC7-43F8-8196-4ECBFACD5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DF87-C6F1-4D52-99A7-195C3BD68009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19880-4144-44B7-8CA8-1999A52FB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1B5D8-C890-455D-9E98-1C7ADA78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73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C29B4-3542-4024-9C28-B28937B3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598C3-EE00-4781-810B-897C5FFF3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2901B-7915-4C2F-B61E-5E9EF5F7F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A1E4-A839-485A-B775-058E2AAECDB4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074AB-7CCF-45B6-8136-2682CCCF8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B8701-16CC-4406-ACB9-4E117453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6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8801-EF36-4119-AA66-CCAE23C9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91AD8-4FA0-48F6-AAFC-5D16101BE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7C09E-274D-4229-9D0C-BD6E023C1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63177-C83C-492C-8E2E-7A733691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437B-20DE-4162-9BAA-D2C0C7CD95CB}" type="datetime1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97E63-3078-45C3-87B2-53393F847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A800D-5883-4B1D-870E-CD3EC1AE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30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C874-F9C8-4B5F-94BA-A9E1BB49F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49169-8F6D-44CE-9F0A-A5E04FECD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B2D7C-C184-48F1-86F3-CB96E5EB9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ED4120-B032-4EAB-930C-9FA3ECFE4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43171D-7E6E-4128-AAE9-2E67AD7CF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52C50-E845-42AC-A4F5-9BFEB3FE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A70F-07EC-4021-B641-EDD998F6F3B1}" type="datetime1">
              <a:rPr lang="en-US" smtClean="0"/>
              <a:t>6/23/20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B80F2-2DD6-4A8F-8AE9-37249A584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95508-BE7F-4F1D-8105-0C25F1C4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29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E9CE-EED8-4D20-A86F-750A8766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F2B14-C20E-41F5-9722-C525DAA7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D2D0-5609-42EC-A973-8877979942A9}" type="datetime1">
              <a:rPr lang="en-US" smtClean="0"/>
              <a:t>6/23/20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02251-0A18-4526-AED4-732816DB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EED19-1C1F-4458-B461-56F9CFE8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0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012A9-B6D1-4F88-95B6-E06219447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1658-D013-4DE9-A4F5-2CFBE5ABA313}" type="datetime1">
              <a:rPr lang="en-US" smtClean="0"/>
              <a:t>6/23/20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3450A1-D595-47BC-895F-EFAC6A67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11323-D135-43E3-A461-EF2B603E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6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1052-ACEC-4828-B08C-B25C439A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7F8BC-5EA6-4040-88A3-0EB4B747E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E7D37-1EC1-4E3B-877A-529AEEFDA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ADA59-F007-4781-9C58-150D0F914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9550-D960-472D-A14B-9B16BF76498E}" type="datetime1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119CB-DB2E-43A0-9508-1D555307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298A0-0D5B-424F-82A7-C1EAB596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9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E1B2-1CF2-4835-9CBA-BB3F459D4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EDE6E-0EB9-4FC1-9D78-A7D31B599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4410B-8D70-4E81-83C3-5EED57CB3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E4865-FD68-4AC9-B2C3-7A263D57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8F60-6E4A-4218-840F-15A974311A16}" type="datetime1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55A3E-BA9B-4674-856D-A239030B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9EAF-327D-43DB-98BA-766ACCB70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3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D6795-8279-4DA7-8005-2C34A8A6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D30B5-ACAA-46F1-93A5-B5FECCA27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9680-CE8C-4837-B72C-3881F9F61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4EDA1-5024-4797-9F12-94E61ABAFAEC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88289-5C95-4B98-B5A8-2112C84A5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1375F-9FC6-4272-BA3D-5E7EE528F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1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7.png"/><Relationship Id="rId10" Type="http://schemas.openxmlformats.org/officeDocument/2006/relationships/image" Target="../media/image22.tiff"/><Relationship Id="rId4" Type="http://schemas.openxmlformats.org/officeDocument/2006/relationships/image" Target="../media/image18.png"/><Relationship Id="rId9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9.tiff"/><Relationship Id="rId4" Type="http://schemas.openxmlformats.org/officeDocument/2006/relationships/image" Target="../media/image2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9.tiff"/><Relationship Id="rId4" Type="http://schemas.openxmlformats.org/officeDocument/2006/relationships/image" Target="../media/image2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9.tiff"/><Relationship Id="rId4" Type="http://schemas.openxmlformats.org/officeDocument/2006/relationships/image" Target="../media/image2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9.tiff"/><Relationship Id="rId4" Type="http://schemas.openxmlformats.org/officeDocument/2006/relationships/image" Target="../media/image2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tiff"/><Relationship Id="rId7" Type="http://schemas.openxmlformats.org/officeDocument/2006/relationships/hyperlink" Target="https://arxiv.org/pdf/2004.03604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3" Type="http://schemas.openxmlformats.org/officeDocument/2006/relationships/image" Target="../media/image42.png"/><Relationship Id="rId7" Type="http://schemas.openxmlformats.org/officeDocument/2006/relationships/image" Target="../media/image4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tiff"/><Relationship Id="rId9" Type="http://schemas.openxmlformats.org/officeDocument/2006/relationships/image" Target="../media/image48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10.1002/pola.27917" TargetMode="External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ubs.acs.org/doi/pdf/10.1021/acscentsci.7b00572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5" Type="http://schemas.openxmlformats.org/officeDocument/2006/relationships/image" Target="../media/image26.tiff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C056CF-D91A-4661-9ACF-1AE1EFC71F4E}"/>
              </a:ext>
            </a:extLst>
          </p:cNvPr>
          <p:cNvSpPr/>
          <p:nvPr/>
        </p:nvSpPr>
        <p:spPr>
          <a:xfrm>
            <a:off x="5817702" y="2236014"/>
            <a:ext cx="60641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Generative Neural Nets for Plasticizer Prediction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8855E9-2634-40A8-86FF-35F8E6B786A9}"/>
              </a:ext>
            </a:extLst>
          </p:cNvPr>
          <p:cNvSpPr/>
          <p:nvPr/>
        </p:nvSpPr>
        <p:spPr>
          <a:xfrm>
            <a:off x="5817702" y="4341373"/>
            <a:ext cx="5452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Team: Orion Dollar, </a:t>
            </a:r>
            <a:r>
              <a:rPr lang="en-US" dirty="0" err="1"/>
              <a:t>Nisarg</a:t>
            </a:r>
            <a:r>
              <a:rPr lang="en-US" dirty="0"/>
              <a:t> Joshi, Yunping Huang</a:t>
            </a:r>
          </a:p>
          <a:p>
            <a:pPr algn="r"/>
            <a:r>
              <a:rPr lang="en-US" dirty="0"/>
              <a:t>Sponsor: Cargill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EF2CA5-7B9C-4259-BC9C-333D0B4D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9" y="25440"/>
            <a:ext cx="3189141" cy="104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89C809-A688-4B71-B078-993ECE25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CE50B35-4031-4736-9CBA-EDF24D31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B755D-9D8C-A943-8C27-2DD29C6E8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" y="4627503"/>
            <a:ext cx="4180716" cy="139357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BD555E-2570-9744-A251-C6E3A9000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14" y="1370707"/>
            <a:ext cx="4396411" cy="293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3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10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84C99-00BF-A447-846F-D92BFA0E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102" y="4778642"/>
            <a:ext cx="2083976" cy="206412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9DD8B-2B06-304E-BDE0-1FE2AEC5F780}"/>
              </a:ext>
            </a:extLst>
          </p:cNvPr>
          <p:cNvCxnSpPr>
            <a:cxnSpLocks/>
          </p:cNvCxnSpPr>
          <p:nvPr/>
        </p:nvCxnSpPr>
        <p:spPr>
          <a:xfrm flipH="1">
            <a:off x="3957297" y="3577858"/>
            <a:ext cx="727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651795-0213-244D-B432-E39C877677EE}"/>
              </a:ext>
            </a:extLst>
          </p:cNvPr>
          <p:cNvCxnSpPr>
            <a:cxnSpLocks/>
          </p:cNvCxnSpPr>
          <p:nvPr/>
        </p:nvCxnSpPr>
        <p:spPr>
          <a:xfrm>
            <a:off x="9779970" y="4277717"/>
            <a:ext cx="477781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AD898-4EF9-4E40-BEB4-C0455D78F069}"/>
              </a:ext>
            </a:extLst>
          </p:cNvPr>
          <p:cNvSpPr/>
          <p:nvPr/>
        </p:nvSpPr>
        <p:spPr>
          <a:xfrm>
            <a:off x="10581623" y="4623279"/>
            <a:ext cx="1610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Property Optimization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108FE4-DE69-0E45-9059-D3F4A69A71FE}"/>
              </a:ext>
            </a:extLst>
          </p:cNvPr>
          <p:cNvSpPr/>
          <p:nvPr/>
        </p:nvSpPr>
        <p:spPr>
          <a:xfrm>
            <a:off x="800671" y="2855083"/>
            <a:ext cx="2872467" cy="172361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A04B14-DEBA-C745-A558-F11AB335D4F1}"/>
              </a:ext>
            </a:extLst>
          </p:cNvPr>
          <p:cNvSpPr txBox="1"/>
          <p:nvPr/>
        </p:nvSpPr>
        <p:spPr>
          <a:xfrm>
            <a:off x="889787" y="2876084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CB48D37-0DE8-8448-A7E3-2E5E114CE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17" y="3289591"/>
            <a:ext cx="2141619" cy="11874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66364C-DA18-BE49-B325-2E2D9A899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8048" y="2917022"/>
            <a:ext cx="360830" cy="2878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6B3E246-44E1-B544-A7C9-17411D6863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557"/>
          <a:stretch/>
        </p:blipFill>
        <p:spPr>
          <a:xfrm>
            <a:off x="956437" y="2916966"/>
            <a:ext cx="326360" cy="28789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6BFC8E3-3CA7-734E-94C9-82C0A0D39F73}"/>
              </a:ext>
            </a:extLst>
          </p:cNvPr>
          <p:cNvSpPr/>
          <p:nvPr/>
        </p:nvSpPr>
        <p:spPr>
          <a:xfrm>
            <a:off x="938897" y="2512194"/>
            <a:ext cx="2503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Physicochemical Feature Generation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598B262-E785-4E4F-A20D-69B6BA87D835}"/>
              </a:ext>
            </a:extLst>
          </p:cNvPr>
          <p:cNvCxnSpPr>
            <a:cxnSpLocks/>
          </p:cNvCxnSpPr>
          <p:nvPr/>
        </p:nvCxnSpPr>
        <p:spPr>
          <a:xfrm flipH="1">
            <a:off x="1498022" y="4684431"/>
            <a:ext cx="261215" cy="273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882E74B2-6CDE-9749-ABA0-1C8135B46C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478" y="5208149"/>
            <a:ext cx="2126185" cy="158791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47E05B0-8985-BB4C-A46C-4EC5A28B10FC}"/>
              </a:ext>
            </a:extLst>
          </p:cNvPr>
          <p:cNvSpPr/>
          <p:nvPr/>
        </p:nvSpPr>
        <p:spPr>
          <a:xfrm>
            <a:off x="299501" y="4906979"/>
            <a:ext cx="1291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4165802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335268"/>
              </p:ext>
            </p:extLst>
          </p:nvPr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84C99-00BF-A447-846F-D92BFA0E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102" y="4778642"/>
            <a:ext cx="2083976" cy="206412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9DD8B-2B06-304E-BDE0-1FE2AEC5F780}"/>
              </a:ext>
            </a:extLst>
          </p:cNvPr>
          <p:cNvCxnSpPr>
            <a:cxnSpLocks/>
          </p:cNvCxnSpPr>
          <p:nvPr/>
        </p:nvCxnSpPr>
        <p:spPr>
          <a:xfrm flipH="1">
            <a:off x="3957297" y="3577858"/>
            <a:ext cx="727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651795-0213-244D-B432-E39C877677EE}"/>
              </a:ext>
            </a:extLst>
          </p:cNvPr>
          <p:cNvCxnSpPr>
            <a:cxnSpLocks/>
          </p:cNvCxnSpPr>
          <p:nvPr/>
        </p:nvCxnSpPr>
        <p:spPr>
          <a:xfrm>
            <a:off x="9779970" y="4277717"/>
            <a:ext cx="477781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AD898-4EF9-4E40-BEB4-C0455D78F069}"/>
              </a:ext>
            </a:extLst>
          </p:cNvPr>
          <p:cNvSpPr/>
          <p:nvPr/>
        </p:nvSpPr>
        <p:spPr>
          <a:xfrm>
            <a:off x="10581623" y="4623279"/>
            <a:ext cx="1610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Property Optimization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108FE4-DE69-0E45-9059-D3F4A69A71FE}"/>
              </a:ext>
            </a:extLst>
          </p:cNvPr>
          <p:cNvSpPr/>
          <p:nvPr/>
        </p:nvSpPr>
        <p:spPr>
          <a:xfrm>
            <a:off x="800671" y="2855083"/>
            <a:ext cx="2872467" cy="172361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A04B14-DEBA-C745-A558-F11AB335D4F1}"/>
              </a:ext>
            </a:extLst>
          </p:cNvPr>
          <p:cNvSpPr txBox="1"/>
          <p:nvPr/>
        </p:nvSpPr>
        <p:spPr>
          <a:xfrm>
            <a:off x="889787" y="2876084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CB48D37-0DE8-8448-A7E3-2E5E114CE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17" y="3289591"/>
            <a:ext cx="2141619" cy="11874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66364C-DA18-BE49-B325-2E2D9A899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8048" y="2917022"/>
            <a:ext cx="360830" cy="2878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6B3E246-44E1-B544-A7C9-17411D6863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557"/>
          <a:stretch/>
        </p:blipFill>
        <p:spPr>
          <a:xfrm>
            <a:off x="956437" y="2916966"/>
            <a:ext cx="326360" cy="28789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6BFC8E3-3CA7-734E-94C9-82C0A0D39F73}"/>
              </a:ext>
            </a:extLst>
          </p:cNvPr>
          <p:cNvSpPr/>
          <p:nvPr/>
        </p:nvSpPr>
        <p:spPr>
          <a:xfrm>
            <a:off x="938897" y="2512194"/>
            <a:ext cx="2503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Physicochemical Feature Generation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598B262-E785-4E4F-A20D-69B6BA87D835}"/>
              </a:ext>
            </a:extLst>
          </p:cNvPr>
          <p:cNvCxnSpPr>
            <a:cxnSpLocks/>
          </p:cNvCxnSpPr>
          <p:nvPr/>
        </p:nvCxnSpPr>
        <p:spPr>
          <a:xfrm flipH="1">
            <a:off x="1498022" y="4684431"/>
            <a:ext cx="261215" cy="273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31609556-396C-AA42-8474-692697AB6C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521" y="5160951"/>
            <a:ext cx="2154691" cy="166309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82E74B2-6CDE-9749-ABA0-1C8135B46C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8" y="5208149"/>
            <a:ext cx="2126185" cy="158791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B8636C-D547-AA44-8CE4-B006B4AF1FAE}"/>
              </a:ext>
            </a:extLst>
          </p:cNvPr>
          <p:cNvCxnSpPr>
            <a:cxnSpLocks/>
          </p:cNvCxnSpPr>
          <p:nvPr/>
        </p:nvCxnSpPr>
        <p:spPr>
          <a:xfrm>
            <a:off x="2865105" y="4684431"/>
            <a:ext cx="382197" cy="306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5DE529F-698A-B147-B719-9C423DA2EDFB}"/>
              </a:ext>
            </a:extLst>
          </p:cNvPr>
          <p:cNvSpPr/>
          <p:nvPr/>
        </p:nvSpPr>
        <p:spPr>
          <a:xfrm>
            <a:off x="3247302" y="4819621"/>
            <a:ext cx="1442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Prediction Accuracy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47E05B0-8985-BB4C-A46C-4EC5A28B10FC}"/>
              </a:ext>
            </a:extLst>
          </p:cNvPr>
          <p:cNvSpPr/>
          <p:nvPr/>
        </p:nvSpPr>
        <p:spPr>
          <a:xfrm>
            <a:off x="299501" y="4906979"/>
            <a:ext cx="1291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608762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53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3DDF866-BFCA-48C3-8179-C4CE2E02212E}"/>
              </a:ext>
            </a:extLst>
          </p:cNvPr>
          <p:cNvSpPr/>
          <p:nvPr/>
        </p:nvSpPr>
        <p:spPr>
          <a:xfrm>
            <a:off x="1847330" y="2912012"/>
            <a:ext cx="2062379" cy="38100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193495-E6DF-41BE-9F4E-BB65EBF7F201}"/>
              </a:ext>
            </a:extLst>
          </p:cNvPr>
          <p:cNvSpPr txBox="1"/>
          <p:nvPr/>
        </p:nvSpPr>
        <p:spPr>
          <a:xfrm>
            <a:off x="58491" y="5531177"/>
            <a:ext cx="1835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1) Chemical features and its effectiveness as a plasticizer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29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3DDF866-BFCA-48C3-8179-C4CE2E02212E}"/>
              </a:ext>
            </a:extLst>
          </p:cNvPr>
          <p:cNvSpPr/>
          <p:nvPr/>
        </p:nvSpPr>
        <p:spPr>
          <a:xfrm>
            <a:off x="1847330" y="2912012"/>
            <a:ext cx="2062379" cy="38100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193495-E6DF-41BE-9F4E-BB65EBF7F201}"/>
              </a:ext>
            </a:extLst>
          </p:cNvPr>
          <p:cNvSpPr txBox="1"/>
          <p:nvPr/>
        </p:nvSpPr>
        <p:spPr>
          <a:xfrm>
            <a:off x="58491" y="5531177"/>
            <a:ext cx="1835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1) Chemical features and its effectiveness as a plasticizer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122BCBC-9623-49F0-9CD7-675FB07838CA}"/>
              </a:ext>
            </a:extLst>
          </p:cNvPr>
          <p:cNvSpPr/>
          <p:nvPr/>
        </p:nvSpPr>
        <p:spPr>
          <a:xfrm>
            <a:off x="1761821" y="1467167"/>
            <a:ext cx="8658816" cy="30876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345BFCD-A005-466C-A88C-4F280E37B31E}"/>
              </a:ext>
            </a:extLst>
          </p:cNvPr>
          <p:cNvSpPr txBox="1"/>
          <p:nvPr/>
        </p:nvSpPr>
        <p:spPr>
          <a:xfrm>
            <a:off x="1847330" y="1489395"/>
            <a:ext cx="2901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2) Generate new plasticizers </a:t>
            </a:r>
          </a:p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17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3DDF866-BFCA-48C3-8179-C4CE2E02212E}"/>
              </a:ext>
            </a:extLst>
          </p:cNvPr>
          <p:cNvSpPr/>
          <p:nvPr/>
        </p:nvSpPr>
        <p:spPr>
          <a:xfrm>
            <a:off x="1847330" y="2912012"/>
            <a:ext cx="2062379" cy="38100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193495-E6DF-41BE-9F4E-BB65EBF7F201}"/>
              </a:ext>
            </a:extLst>
          </p:cNvPr>
          <p:cNvSpPr txBox="1"/>
          <p:nvPr/>
        </p:nvSpPr>
        <p:spPr>
          <a:xfrm>
            <a:off x="58491" y="5531177"/>
            <a:ext cx="1835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1) Chemical features and its effectiveness as a plasticizer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122BCBC-9623-49F0-9CD7-675FB07838CA}"/>
              </a:ext>
            </a:extLst>
          </p:cNvPr>
          <p:cNvSpPr/>
          <p:nvPr/>
        </p:nvSpPr>
        <p:spPr>
          <a:xfrm>
            <a:off x="1761821" y="1467167"/>
            <a:ext cx="8658816" cy="30876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345BFCD-A005-466C-A88C-4F280E37B31E}"/>
              </a:ext>
            </a:extLst>
          </p:cNvPr>
          <p:cNvSpPr txBox="1"/>
          <p:nvPr/>
        </p:nvSpPr>
        <p:spPr>
          <a:xfrm>
            <a:off x="1847330" y="1489395"/>
            <a:ext cx="2901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2) Generate new plasticizers </a:t>
            </a:r>
          </a:p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192306D-0B7C-4E94-8C4B-553542EF8F9F}"/>
              </a:ext>
            </a:extLst>
          </p:cNvPr>
          <p:cNvSpPr/>
          <p:nvPr/>
        </p:nvSpPr>
        <p:spPr>
          <a:xfrm>
            <a:off x="4027057" y="4609267"/>
            <a:ext cx="6391304" cy="21222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2F769C1-1416-43D0-96C7-23A4081552FD}"/>
              </a:ext>
            </a:extLst>
          </p:cNvPr>
          <p:cNvSpPr txBox="1"/>
          <p:nvPr/>
        </p:nvSpPr>
        <p:spPr>
          <a:xfrm>
            <a:off x="4143421" y="5702356"/>
            <a:ext cx="1835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C26"/>
                </a:solidFill>
              </a:rPr>
              <a:t>3) Assess the toxicity and synthesizability </a:t>
            </a: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2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89F49-16AD-E647-AD4A-B357482A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820AC-BB42-0A4E-919D-02226750E0B9}"/>
              </a:ext>
            </a:extLst>
          </p:cNvPr>
          <p:cNvSpPr txBox="1"/>
          <p:nvPr/>
        </p:nvSpPr>
        <p:spPr>
          <a:xfrm>
            <a:off x="4742681" y="2698121"/>
            <a:ext cx="27066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4B2E83"/>
                </a:solidFill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D505A-9D3B-4741-9840-B507BC75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39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5661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Logistic Regression w/LASSO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17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99D9947-EC8D-334F-AECE-78F1FDB3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133" y="3475494"/>
            <a:ext cx="5385438" cy="31757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4426DC-517A-6342-849F-75503285F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29" y="1467813"/>
            <a:ext cx="6047987" cy="4668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514FDF-E905-1643-9EC4-DDFD3EBD3610}"/>
              </a:ext>
            </a:extLst>
          </p:cNvPr>
          <p:cNvSpPr txBox="1"/>
          <p:nvPr/>
        </p:nvSpPr>
        <p:spPr>
          <a:xfrm>
            <a:off x="6679769" y="1348353"/>
            <a:ext cx="51568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Non-plasticizer samples selected from set of PubChem organics least similar to plasticizers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definitions: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VSA – Subdivided Surface Areas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PEOE – Partial Equalization of Orbital Electronegativities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SlogP</a:t>
            </a:r>
            <a:r>
              <a:rPr lang="en-US" sz="1400" dirty="0"/>
              <a:t> – Octanol/Water Partition Coefficient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EState</a:t>
            </a:r>
            <a:r>
              <a:rPr lang="en-US" sz="1400" dirty="0"/>
              <a:t> – </a:t>
            </a:r>
            <a:r>
              <a:rPr lang="en-US" sz="1400" dirty="0" err="1"/>
              <a:t>Electrotopological</a:t>
            </a:r>
            <a:r>
              <a:rPr lang="en-US" sz="1400" dirty="0"/>
              <a:t> State</a:t>
            </a:r>
          </a:p>
        </p:txBody>
      </p:sp>
    </p:spTree>
    <p:extLst>
      <p:ext uri="{BB962C8B-B14F-4D97-AF65-F5344CB8AC3E}">
        <p14:creationId xmlns:p14="http://schemas.microsoft.com/office/powerpoint/2010/main" val="3334368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6697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Sample of High-Scoring Molecules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734537-90CE-AB42-B8AA-2B05C55AAF79}"/>
              </a:ext>
            </a:extLst>
          </p:cNvPr>
          <p:cNvSpPr txBox="1"/>
          <p:nvPr/>
        </p:nvSpPr>
        <p:spPr>
          <a:xfrm>
            <a:off x="1958879" y="157506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PubChem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05471F-D02C-814C-9781-0FDE9B46D7B2}"/>
              </a:ext>
            </a:extLst>
          </p:cNvPr>
          <p:cNvSpPr txBox="1"/>
          <p:nvPr/>
        </p:nvSpPr>
        <p:spPr>
          <a:xfrm>
            <a:off x="8509960" y="1575063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GDB-17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A9503-1307-0E42-A55A-22EB665B3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82" y="2172593"/>
            <a:ext cx="2979050" cy="1187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36D257-F1E4-4044-936B-FFE47A196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96" y="4340469"/>
            <a:ext cx="1478683" cy="1187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1AD98B-86F8-384F-8832-1CEA1360F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1897" y="4233876"/>
            <a:ext cx="1841538" cy="1400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407F1-DC70-1041-A257-15FB578E4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648" y="2172591"/>
            <a:ext cx="2162212" cy="1187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DFEE85-5399-214C-9E83-FDD712E42C3F}"/>
              </a:ext>
            </a:extLst>
          </p:cNvPr>
          <p:cNvSpPr txBox="1"/>
          <p:nvPr/>
        </p:nvSpPr>
        <p:spPr>
          <a:xfrm>
            <a:off x="3338224" y="3525288"/>
            <a:ext cx="206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B2E83"/>
                </a:solidFill>
              </a:rPr>
              <a:t>𝞱</a:t>
            </a:r>
            <a:r>
              <a:rPr lang="en-US" baseline="-25000" dirty="0">
                <a:solidFill>
                  <a:srgbClr val="4B2E83"/>
                </a:solidFill>
              </a:rPr>
              <a:t>plasticizer</a:t>
            </a:r>
            <a:r>
              <a:rPr lang="en-US" dirty="0">
                <a:solidFill>
                  <a:srgbClr val="4B2E83"/>
                </a:solidFill>
              </a:rPr>
              <a:t> = 0.99953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A37889-83B3-644E-A840-E48F5C56D267}"/>
              </a:ext>
            </a:extLst>
          </p:cNvPr>
          <p:cNvSpPr txBox="1"/>
          <p:nvPr/>
        </p:nvSpPr>
        <p:spPr>
          <a:xfrm>
            <a:off x="404577" y="5789446"/>
            <a:ext cx="216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B2E83"/>
                </a:solidFill>
              </a:rPr>
              <a:t>𝞱</a:t>
            </a:r>
            <a:r>
              <a:rPr lang="en-US" baseline="-25000" dirty="0">
                <a:solidFill>
                  <a:srgbClr val="4B2E83"/>
                </a:solidFill>
              </a:rPr>
              <a:t>plasticizer</a:t>
            </a:r>
            <a:r>
              <a:rPr lang="en-US" dirty="0">
                <a:solidFill>
                  <a:srgbClr val="4B2E83"/>
                </a:solidFill>
              </a:rPr>
              <a:t> = 0.99984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61DE68-F33D-B541-9654-693CF087C8A3}"/>
              </a:ext>
            </a:extLst>
          </p:cNvPr>
          <p:cNvSpPr txBox="1"/>
          <p:nvPr/>
        </p:nvSpPr>
        <p:spPr>
          <a:xfrm>
            <a:off x="3338224" y="5789445"/>
            <a:ext cx="1986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B2E83"/>
                </a:solidFill>
              </a:rPr>
              <a:t>𝞱</a:t>
            </a:r>
            <a:r>
              <a:rPr lang="en-US" baseline="-25000" dirty="0">
                <a:solidFill>
                  <a:srgbClr val="4B2E83"/>
                </a:solidFill>
              </a:rPr>
              <a:t>plasticizer</a:t>
            </a:r>
            <a:r>
              <a:rPr lang="en-US" dirty="0">
                <a:solidFill>
                  <a:srgbClr val="4B2E83"/>
                </a:solidFill>
              </a:rPr>
              <a:t> = 0.99998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0D60B6-A093-3747-A545-2595AA8F93E7}"/>
              </a:ext>
            </a:extLst>
          </p:cNvPr>
          <p:cNvSpPr txBox="1"/>
          <p:nvPr/>
        </p:nvSpPr>
        <p:spPr>
          <a:xfrm>
            <a:off x="480976" y="3525288"/>
            <a:ext cx="206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B2E83"/>
                </a:solidFill>
              </a:rPr>
              <a:t>𝞱</a:t>
            </a:r>
            <a:r>
              <a:rPr lang="en-US" baseline="-25000" dirty="0">
                <a:solidFill>
                  <a:srgbClr val="4B2E83"/>
                </a:solidFill>
              </a:rPr>
              <a:t>plasticizer</a:t>
            </a:r>
            <a:r>
              <a:rPr lang="en-US" dirty="0">
                <a:solidFill>
                  <a:srgbClr val="4B2E83"/>
                </a:solidFill>
              </a:rPr>
              <a:t> = 0.99950</a:t>
            </a:r>
          </a:p>
        </p:txBody>
      </p:sp>
    </p:spTree>
    <p:extLst>
      <p:ext uri="{BB962C8B-B14F-4D97-AF65-F5344CB8AC3E}">
        <p14:creationId xmlns:p14="http://schemas.microsoft.com/office/powerpoint/2010/main" val="860102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8307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Variational Autoencoder – Reconstruction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D30E1E2-ED49-B740-A285-8D8B9A946E6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0669C3EC-4453-9E4E-91A3-9276448E4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22" y="3089619"/>
            <a:ext cx="4490483" cy="344651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5274ACC-1E44-6E45-AE51-439E5CEBE079}"/>
              </a:ext>
            </a:extLst>
          </p:cNvPr>
          <p:cNvSpPr txBox="1"/>
          <p:nvPr/>
        </p:nvSpPr>
        <p:spPr>
          <a:xfrm>
            <a:off x="5550871" y="3071976"/>
            <a:ext cx="5986820" cy="3277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Target  CCCCC(CC)COC(=O)CCCCCC(C)C</a:t>
            </a:r>
          </a:p>
          <a:p>
            <a:r>
              <a:rPr lang="en-US" sz="900" dirty="0"/>
              <a:t>Output CCCCC(CC)COC(=O)CCCCCC(C)C</a:t>
            </a:r>
          </a:p>
          <a:p>
            <a:endParaRPr lang="en-US" sz="900" dirty="0"/>
          </a:p>
          <a:p>
            <a:r>
              <a:rPr lang="en-US" sz="900" dirty="0"/>
              <a:t>Target  CCCCOP(=O)(OCCCC)OCCCC</a:t>
            </a:r>
          </a:p>
          <a:p>
            <a:r>
              <a:rPr lang="en-US" sz="900" dirty="0"/>
              <a:t>Output CCCCOP(=O)(OCCCC)OCCCC</a:t>
            </a:r>
          </a:p>
          <a:p>
            <a:endParaRPr lang="en-US" sz="900" dirty="0"/>
          </a:p>
          <a:p>
            <a:r>
              <a:rPr lang="en-US" sz="900" dirty="0"/>
              <a:t>Target  C(C(CO)(CO)COCC(CO)(CO)CO)O</a:t>
            </a:r>
          </a:p>
          <a:p>
            <a:r>
              <a:rPr lang="en-US" sz="900" dirty="0"/>
              <a:t>Output C(C(CO)(CO)COCC(CO)(CO)CO)O</a:t>
            </a:r>
          </a:p>
          <a:p>
            <a:endParaRPr lang="en-US" sz="900" dirty="0"/>
          </a:p>
          <a:p>
            <a:r>
              <a:rPr lang="en-US" sz="900" dirty="0"/>
              <a:t>Target  CC1=NOC(=C1SC#N)N</a:t>
            </a:r>
          </a:p>
          <a:p>
            <a:r>
              <a:rPr lang="en-US" sz="900" dirty="0"/>
              <a:t>Output CC1=C(C(=N1)1=C)N</a:t>
            </a:r>
          </a:p>
          <a:p>
            <a:endParaRPr lang="en-US" sz="900" dirty="0"/>
          </a:p>
          <a:p>
            <a:r>
              <a:rPr lang="en-US" sz="900" dirty="0"/>
              <a:t>Target  CCC(CC1=CC=C(C=C1)Cl)N</a:t>
            </a:r>
          </a:p>
          <a:p>
            <a:r>
              <a:rPr lang="en-US" sz="900" dirty="0"/>
              <a:t>Output CCC(CC1=CC=C(C=C1)O)N</a:t>
            </a:r>
          </a:p>
          <a:p>
            <a:endParaRPr lang="en-US" sz="900" dirty="0"/>
          </a:p>
          <a:p>
            <a:r>
              <a:rPr lang="en-US" sz="900" dirty="0"/>
              <a:t>Target  C1=CC=C(C(=C1)C(=O)O)N2C(=NC=N2)CC3=CC=C(C=C3)O</a:t>
            </a:r>
          </a:p>
          <a:p>
            <a:r>
              <a:rPr lang="en-US" sz="900" dirty="0"/>
              <a:t>Output C1=CC=C(C(=C1)C(=O)N)C2=NC=C(=2)CC3=CC=C(C=C3)O</a:t>
            </a:r>
          </a:p>
          <a:p>
            <a:endParaRPr lang="en-US" sz="900" dirty="0"/>
          </a:p>
          <a:p>
            <a:r>
              <a:rPr lang="en-US" sz="900" dirty="0"/>
              <a:t>Target  CC1=CC(=C2C3=C1OC4(C=C3C5=C(C2=O)C(=CC(=C5)O)O)C(=O)NC(=CC6=C(NC7=CC=CC=C76)C(C)(C)C=C)C(=O)N4)O</a:t>
            </a:r>
          </a:p>
          <a:p>
            <a:r>
              <a:rPr lang="en-US" sz="900" dirty="0"/>
              <a:t>Output CC1=CC(=O2C3=C1CC43C(C4C(=33C(=O)C5=C((=C5O5)O)C()O)OCC(CCC=C(CCCCCCCCC)O)O)O)CCCC=C(C=C(=O)OC)C)C</a:t>
            </a:r>
          </a:p>
          <a:p>
            <a:endParaRPr lang="en-US" sz="900" dirty="0"/>
          </a:p>
          <a:p>
            <a:r>
              <a:rPr lang="en-US" sz="900" dirty="0"/>
              <a:t>Target  CC1C(C2(C3C4C1(C5C=C(C(=O)C5(C(C6(C4O6)CO)O)O)C)OC(O3)(O2)C7=CC=CC=C7)C(=C)C)OC(=O)C=CC8=CC=CC=C8</a:t>
            </a:r>
          </a:p>
          <a:p>
            <a:r>
              <a:rPr lang="en-US" sz="900" dirty="0"/>
              <a:t>Output CCN1CC2(C3C4CC(C5C=C(C(=O)C5(C(C6(C4O6)CO)O)O)C)OC(O3)(O2)C7=CC=CC=C7)C(=C)C)OC(=O)C=CC8CCC=CC=C8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5848C54-855B-E446-A5FA-767D7C1AE7ED}"/>
              </a:ext>
            </a:extLst>
          </p:cNvPr>
          <p:cNvSpPr txBox="1"/>
          <p:nvPr/>
        </p:nvSpPr>
        <p:spPr>
          <a:xfrm>
            <a:off x="7478732" y="2635878"/>
            <a:ext cx="260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Sample Reconstructions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5888F-BC82-654B-8501-043C945E3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" y="2488117"/>
            <a:ext cx="10223573" cy="2183983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B3D3DAA-59DA-E745-A829-7F23249B6807}"/>
              </a:ext>
            </a:extLst>
          </p:cNvPr>
          <p:cNvSpPr txBox="1"/>
          <p:nvPr/>
        </p:nvSpPr>
        <p:spPr>
          <a:xfrm>
            <a:off x="387648" y="358974"/>
            <a:ext cx="9054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Variational Autoencoder – Property Prediction</a:t>
            </a:r>
          </a:p>
        </p:txBody>
      </p:sp>
      <p:pic>
        <p:nvPicPr>
          <p:cNvPr id="92" name="Picture 9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12F39650-0D4A-0245-8440-BCAE47E638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796143" y="2710085"/>
            <a:ext cx="956634" cy="897429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8EBEFA8-87E2-0243-B786-61951D7C4A60}"/>
              </a:ext>
            </a:extLst>
          </p:cNvPr>
          <p:cNvSpPr txBox="1"/>
          <p:nvPr/>
        </p:nvSpPr>
        <p:spPr>
          <a:xfrm>
            <a:off x="4894312" y="2675618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pic>
        <p:nvPicPr>
          <p:cNvPr id="94" name="Picture 9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D3C43B3-4FD6-3140-933A-F8AD898E40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48" t="9227" r="7276"/>
          <a:stretch/>
        </p:blipFill>
        <p:spPr>
          <a:xfrm>
            <a:off x="7397371" y="2953173"/>
            <a:ext cx="4131844" cy="327782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81153D0-FDAD-3543-8F2C-879A4C96CA53}"/>
              </a:ext>
            </a:extLst>
          </p:cNvPr>
          <p:cNvSpPr txBox="1"/>
          <p:nvPr/>
        </p:nvSpPr>
        <p:spPr>
          <a:xfrm>
            <a:off x="7434128" y="6253155"/>
            <a:ext cx="176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https://arxiv.org/pdf/2004.03604.pdf</a:t>
            </a:r>
            <a:endParaRPr lang="en-US" sz="800" dirty="0"/>
          </a:p>
        </p:txBody>
      </p:sp>
      <p:pic>
        <p:nvPicPr>
          <p:cNvPr id="97" name="Picture 9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9E240C-A1AB-7148-B93D-9DE99CAF278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38" y="2508047"/>
            <a:ext cx="4048164" cy="2827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C87D0-F540-724C-8E9B-23A3FDBBC31C}"/>
              </a:ext>
            </a:extLst>
          </p:cNvPr>
          <p:cNvSpPr txBox="1"/>
          <p:nvPr/>
        </p:nvSpPr>
        <p:spPr>
          <a:xfrm>
            <a:off x="336607" y="5429207"/>
            <a:ext cx="4393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encode our plasticizer likelihood property into the latent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Derived from logistic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110244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01481 L -2.91667E-6 -0.231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8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9" grpId="0" animBg="1"/>
      <p:bldP spid="89" grpId="1" animBg="1"/>
      <p:bldP spid="90" grpId="0"/>
      <p:bldP spid="90" grpId="1"/>
      <p:bldP spid="91" grpId="0"/>
      <p:bldP spid="93" grpId="0"/>
      <p:bldP spid="96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nsparent Hard Pvc Plastic Roll Wholesale Thin Clear Pvc Sheet ...">
            <a:extLst>
              <a:ext uri="{FF2B5EF4-FFF2-40B4-BE49-F238E27FC236}">
                <a16:creationId xmlns:a16="http://schemas.microsoft.com/office/drawing/2014/main" id="{A397C877-BE16-45D3-BBC6-8E8993BD4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6"/>
          <a:stretch/>
        </p:blipFill>
        <p:spPr bwMode="auto">
          <a:xfrm>
            <a:off x="722630" y="2577167"/>
            <a:ext cx="3333750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n 0.5mm Clear PVC Soft Sheet for Tent Window - China PVC ...">
            <a:extLst>
              <a:ext uri="{FF2B5EF4-FFF2-40B4-BE49-F238E27FC236}">
                <a16:creationId xmlns:a16="http://schemas.microsoft.com/office/drawing/2014/main" id="{71CFF87B-7C29-4294-9FA9-65226CDA2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8886" r="484" b="10170"/>
          <a:stretch/>
        </p:blipFill>
        <p:spPr bwMode="auto">
          <a:xfrm>
            <a:off x="7294880" y="2475568"/>
            <a:ext cx="37655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37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What are plasticizers?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1C4CBC1-CBAF-4CBC-894F-CF3425D4B165}"/>
              </a:ext>
            </a:extLst>
          </p:cNvPr>
          <p:cNvSpPr/>
          <p:nvPr/>
        </p:nvSpPr>
        <p:spPr>
          <a:xfrm>
            <a:off x="4437380" y="3577293"/>
            <a:ext cx="2619375" cy="819150"/>
          </a:xfrm>
          <a:prstGeom prst="rightArrow">
            <a:avLst/>
          </a:prstGeom>
          <a:solidFill>
            <a:srgbClr val="4B2E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Plasticizer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2B90-2EC7-4512-852B-63442B607BB6}"/>
              </a:ext>
            </a:extLst>
          </p:cNvPr>
          <p:cNvSpPr txBox="1"/>
          <p:nvPr/>
        </p:nvSpPr>
        <p:spPr>
          <a:xfrm>
            <a:off x="1479152" y="5588842"/>
            <a:ext cx="165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 plastic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ED937-B95C-4764-AE2D-E17CF4EEC51C}"/>
              </a:ext>
            </a:extLst>
          </p:cNvPr>
          <p:cNvSpPr txBox="1"/>
          <p:nvPr/>
        </p:nvSpPr>
        <p:spPr>
          <a:xfrm>
            <a:off x="8517869" y="5588842"/>
            <a:ext cx="2003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Flexible plastic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2EA6A3-C526-4CFA-A21C-02D330128E74}"/>
              </a:ext>
            </a:extLst>
          </p:cNvPr>
          <p:cNvSpPr txBox="1"/>
          <p:nvPr/>
        </p:nvSpPr>
        <p:spPr>
          <a:xfrm>
            <a:off x="328745" y="1439207"/>
            <a:ext cx="10491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It is an additive added into plastics to increase their plasticity and processability 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6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985467-E84C-D547-BBD7-005E71FB5F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0" y="1209342"/>
            <a:ext cx="4363794" cy="3048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5588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Latent Space Reorganization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20</a:t>
            </a:fld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8C7EC-D51F-B845-9FD7-202D1773E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0" y="1188555"/>
            <a:ext cx="4760303" cy="3173536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7F8A53-FFBD-714E-AC46-19F1D89354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6518" r="5894"/>
          <a:stretch/>
        </p:blipFill>
        <p:spPr>
          <a:xfrm>
            <a:off x="3730166" y="4161388"/>
            <a:ext cx="2852530" cy="249318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A3F631-FBFA-9947-955E-27907C9434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4" y="1206302"/>
            <a:ext cx="4363795" cy="304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39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5588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Latent Space Reorganization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21</a:t>
            </a:fld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8C7EC-D51F-B845-9FD7-202D1773E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0" y="1188555"/>
            <a:ext cx="4760303" cy="3173536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7F8A53-FFBD-714E-AC46-19F1D8935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6518" r="5894"/>
          <a:stretch/>
        </p:blipFill>
        <p:spPr>
          <a:xfrm>
            <a:off x="3730166" y="4161388"/>
            <a:ext cx="2852530" cy="24931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315467-7EF9-9941-9F07-86E917E4EF8A}"/>
              </a:ext>
            </a:extLst>
          </p:cNvPr>
          <p:cNvSpPr txBox="1"/>
          <p:nvPr/>
        </p:nvSpPr>
        <p:spPr>
          <a:xfrm>
            <a:off x="8190894" y="2342230"/>
            <a:ext cx="2852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B2E83"/>
                </a:solidFill>
              </a:rPr>
              <a:t>Interpolating b/w Molecular Structures</a:t>
            </a:r>
          </a:p>
        </p:txBody>
      </p:sp>
      <p:pic>
        <p:nvPicPr>
          <p:cNvPr id="28" name="Picture 27" descr="A picture containing game&#10;&#10;Description automatically generated">
            <a:extLst>
              <a:ext uri="{FF2B5EF4-FFF2-40B4-BE49-F238E27FC236}">
                <a16:creationId xmlns:a16="http://schemas.microsoft.com/office/drawing/2014/main" id="{BBE6EE7F-2421-6542-B26D-63FBED65B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49" y="3394827"/>
            <a:ext cx="3905421" cy="13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0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656EBB5-DF23-1045-87C4-CBD5ECDE1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73" y="1482251"/>
            <a:ext cx="6770453" cy="4874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998689-F28C-2F40-BA11-1F7B9E027BD1}"/>
              </a:ext>
            </a:extLst>
          </p:cNvPr>
          <p:cNvSpPr txBox="1"/>
          <p:nvPr/>
        </p:nvSpPr>
        <p:spPr>
          <a:xfrm>
            <a:off x="2009271" y="1482251"/>
            <a:ext cx="107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Diversity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A2322-3356-654D-8FD5-13A935BAA517}"/>
              </a:ext>
            </a:extLst>
          </p:cNvPr>
          <p:cNvSpPr txBox="1"/>
          <p:nvPr/>
        </p:nvSpPr>
        <p:spPr>
          <a:xfrm>
            <a:off x="615274" y="5250198"/>
            <a:ext cx="44383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Interpolating b/w known plasticizers and set of PubChem organic molecules leads to large increase in diversity of generated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Realism can be improved by achieving better reconstruction on non-plasticizers and rewarding model for realism in loss function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3A79A2-5F30-5343-8028-CD3B4A080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61" y="2250070"/>
            <a:ext cx="1670034" cy="556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9E4620-4703-F846-8985-5795C4FC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72" y="3041571"/>
            <a:ext cx="1670034" cy="5566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9CA232-44E2-B548-96E2-332F122F1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450" y="2235720"/>
            <a:ext cx="1780671" cy="5935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7857A4-7188-FE42-8434-144AAA939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521" y="2991562"/>
            <a:ext cx="2035183" cy="6783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E58B0E-5CC6-5944-8490-B3FDD833FB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95" y="3976927"/>
            <a:ext cx="2280326" cy="7601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9B2E84-1D01-5749-88DD-C9FA3E002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842" y="4041379"/>
            <a:ext cx="1912719" cy="6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77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3CA090-A726-42C3-8CE8-C7E474E06BA7}"/>
              </a:ext>
            </a:extLst>
          </p:cNvPr>
          <p:cNvSpPr txBox="1"/>
          <p:nvPr/>
        </p:nvSpPr>
        <p:spPr>
          <a:xfrm>
            <a:off x="487016" y="1843950"/>
            <a:ext cx="1116650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Electrostatic topology and partition coefficient are important distinguishing features of plasticizers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generative model can be built that allows for targeted exploration of discovery of new molecules likely to be plasticizers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Future 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 latent encodings of non-plasticizers to enable model to explore a wider variety of new molecules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 embedded property by including term that accounts for differences in quality b/w plasticizers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Evaluate synthesizability and toxicity of generated molecules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C0A3E-6DF2-45A9-A8FC-612743D0FB27}"/>
              </a:ext>
            </a:extLst>
          </p:cNvPr>
          <p:cNvSpPr txBox="1"/>
          <p:nvPr/>
        </p:nvSpPr>
        <p:spPr>
          <a:xfrm>
            <a:off x="387648" y="349229"/>
            <a:ext cx="2460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Conclusions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E61A87-5A9A-4301-BD96-BA18D5D7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9502B4-8EC3-4365-B539-EB2142CD5583}"/>
              </a:ext>
            </a:extLst>
          </p:cNvPr>
          <p:cNvCxnSpPr/>
          <p:nvPr/>
        </p:nvCxnSpPr>
        <p:spPr>
          <a:xfrm>
            <a:off x="387648" y="109732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4588E-9827-479E-9C8D-5BFC8F47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94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89F49-16AD-E647-AD4A-B357482A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820AC-BB42-0A4E-919D-02226750E0B9}"/>
              </a:ext>
            </a:extLst>
          </p:cNvPr>
          <p:cNvSpPr txBox="1"/>
          <p:nvPr/>
        </p:nvSpPr>
        <p:spPr>
          <a:xfrm>
            <a:off x="4166212" y="2638486"/>
            <a:ext cx="35365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4B2E83"/>
                </a:solidFill>
              </a:rPr>
              <a:t>Appendix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D505A-9D3B-4741-9840-B507BC75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20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40A148-DA11-4CD7-8657-2C4ED764120B}"/>
              </a:ext>
            </a:extLst>
          </p:cNvPr>
          <p:cNvSpPr/>
          <p:nvPr/>
        </p:nvSpPr>
        <p:spPr>
          <a:xfrm>
            <a:off x="10213166" y="2037819"/>
            <a:ext cx="1782472" cy="9955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Ideal plasticizer</a:t>
            </a:r>
          </a:p>
          <a:p>
            <a:pPr algn="ctr"/>
            <a:r>
              <a:rPr lang="en-US" b="1" dirty="0"/>
              <a:t>Non-toxic </a:t>
            </a:r>
          </a:p>
          <a:p>
            <a:pPr algn="ctr"/>
            <a:r>
              <a:rPr lang="en-US" b="1" dirty="0"/>
              <a:t>Bio-based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3EF944F0-240B-4FA6-B183-70B30EE7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48" y="1939438"/>
            <a:ext cx="9589135" cy="14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70B4AB-5608-412B-B5C5-84AB3E709129}"/>
              </a:ext>
            </a:extLst>
          </p:cNvPr>
          <p:cNvSpPr txBox="1"/>
          <p:nvPr/>
        </p:nvSpPr>
        <p:spPr>
          <a:xfrm>
            <a:off x="387648" y="359349"/>
            <a:ext cx="671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Accelerate R&amp;D with data science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2B9756-35F0-45A5-828E-4D56142A3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CBDD90-CF5C-4FF2-9193-289A66D0A63B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F430B61-D450-4177-8D0F-4A13666CFE14}"/>
              </a:ext>
            </a:extLst>
          </p:cNvPr>
          <p:cNvSpPr/>
          <p:nvPr/>
        </p:nvSpPr>
        <p:spPr>
          <a:xfrm>
            <a:off x="4040168" y="2037817"/>
            <a:ext cx="1209040" cy="12234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29926-526F-4826-9B2A-1FDA8DA49EE8}"/>
              </a:ext>
            </a:extLst>
          </p:cNvPr>
          <p:cNvSpPr txBox="1"/>
          <p:nvPr/>
        </p:nvSpPr>
        <p:spPr>
          <a:xfrm>
            <a:off x="3610713" y="1387671"/>
            <a:ext cx="2067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Currently most used category </a:t>
            </a:r>
          </a:p>
        </p:txBody>
      </p:sp>
      <p:pic>
        <p:nvPicPr>
          <p:cNvPr id="3076" name="Picture 4" descr="Tools that Accelerate a Newbie's Understanding of Machine Learning">
            <a:extLst>
              <a:ext uri="{FF2B5EF4-FFF2-40B4-BE49-F238E27FC236}">
                <a16:creationId xmlns:a16="http://schemas.microsoft.com/office/drawing/2014/main" id="{0BD45165-CDF1-43CA-AA5A-AF452DD3B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281" y="3787821"/>
            <a:ext cx="4022882" cy="290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494C7E-546B-4CBF-A0BB-4B4A4A9C3320}"/>
              </a:ext>
            </a:extLst>
          </p:cNvPr>
          <p:cNvSpPr txBox="1"/>
          <p:nvPr/>
        </p:nvSpPr>
        <p:spPr>
          <a:xfrm>
            <a:off x="570569" y="4362758"/>
            <a:ext cx="6715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Machine learning sees thing from different aspects compared to human, providing different insights that accelerate research and discoveries.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D4D079-088B-40E3-BB00-3AF51FDE62F3}"/>
              </a:ext>
            </a:extLst>
          </p:cNvPr>
          <p:cNvSpPr/>
          <p:nvPr/>
        </p:nvSpPr>
        <p:spPr>
          <a:xfrm>
            <a:off x="290655" y="3288269"/>
            <a:ext cx="5433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https://onlinelibrary.wiley.com/doi/10.1002/pola.27917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E79E442-9E79-4E95-B440-EA9C10AD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12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A2C332-D81A-4703-A2A9-C219EB1A9FCB}"/>
              </a:ext>
            </a:extLst>
          </p:cNvPr>
          <p:cNvSpPr/>
          <p:nvPr/>
        </p:nvSpPr>
        <p:spPr>
          <a:xfrm>
            <a:off x="572905" y="2689275"/>
            <a:ext cx="110461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ea typeface="Calibri" panose="020F0502020204030204" pitchFamily="34" charset="0"/>
              </a:rPr>
              <a:t>Discover new correlations between a molecules’ chemical features and its effectiveness as a plasticizer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ea typeface="Calibri" panose="020F0502020204030204" pitchFamily="34" charset="0"/>
              </a:rPr>
              <a:t>Generate new molecules of high potentials as plasticizers 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Assess the toxicity and synthesizability of the new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6E9828-C0A9-4E4E-A977-C7E101F2A79B}"/>
              </a:ext>
            </a:extLst>
          </p:cNvPr>
          <p:cNvSpPr txBox="1"/>
          <p:nvPr/>
        </p:nvSpPr>
        <p:spPr>
          <a:xfrm>
            <a:off x="387648" y="359349"/>
            <a:ext cx="3435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Project use cases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59B84E-BCA3-4715-993B-C1B4C9EC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8B302D-67C5-4319-9826-385F989B4DDC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0017EB-6795-41C3-AB70-3D8B46398F5C}"/>
              </a:ext>
            </a:extLst>
          </p:cNvPr>
          <p:cNvSpPr txBox="1"/>
          <p:nvPr/>
        </p:nvSpPr>
        <p:spPr>
          <a:xfrm>
            <a:off x="487680" y="1534160"/>
            <a:ext cx="8006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 this project we are building a toolkit that could be used in 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ED3436-3898-409B-8DCA-C3082AE6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7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an 3">
            <a:extLst>
              <a:ext uri="{FF2B5EF4-FFF2-40B4-BE49-F238E27FC236}">
                <a16:creationId xmlns:a16="http://schemas.microsoft.com/office/drawing/2014/main" id="{DFC5E352-FB35-471C-BBCB-EB80ED197DA3}"/>
              </a:ext>
            </a:extLst>
          </p:cNvPr>
          <p:cNvSpPr/>
          <p:nvPr/>
        </p:nvSpPr>
        <p:spPr>
          <a:xfrm>
            <a:off x="5547328" y="2024140"/>
            <a:ext cx="1414615" cy="1130358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an 31">
            <a:extLst>
              <a:ext uri="{FF2B5EF4-FFF2-40B4-BE49-F238E27FC236}">
                <a16:creationId xmlns:a16="http://schemas.microsoft.com/office/drawing/2014/main" id="{A036E7BA-EB2F-40D3-B239-BD16757D8BBA}"/>
              </a:ext>
            </a:extLst>
          </p:cNvPr>
          <p:cNvSpPr/>
          <p:nvPr/>
        </p:nvSpPr>
        <p:spPr>
          <a:xfrm>
            <a:off x="1989575" y="2030094"/>
            <a:ext cx="1414615" cy="1130358"/>
          </a:xfrm>
          <a:prstGeom prst="can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an 33">
            <a:extLst>
              <a:ext uri="{FF2B5EF4-FFF2-40B4-BE49-F238E27FC236}">
                <a16:creationId xmlns:a16="http://schemas.microsoft.com/office/drawing/2014/main" id="{EE80EBA2-3838-4407-8A60-62676A46A7AF}"/>
              </a:ext>
            </a:extLst>
          </p:cNvPr>
          <p:cNvSpPr/>
          <p:nvPr/>
        </p:nvSpPr>
        <p:spPr>
          <a:xfrm>
            <a:off x="8939813" y="2030094"/>
            <a:ext cx="1414615" cy="1130358"/>
          </a:xfrm>
          <a:prstGeom prst="can">
            <a:avLst/>
          </a:prstGeom>
          <a:solidFill>
            <a:srgbClr val="FFC000"/>
          </a:solidFill>
          <a:ln>
            <a:solidFill>
              <a:srgbClr val="4B2E8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42D2F51-EE92-4C15-AEE5-6B6EFB49132E}"/>
              </a:ext>
            </a:extLst>
          </p:cNvPr>
          <p:cNvSpPr txBox="1"/>
          <p:nvPr/>
        </p:nvSpPr>
        <p:spPr>
          <a:xfrm>
            <a:off x="5826070" y="2495962"/>
            <a:ext cx="129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GDB-17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AA7487C-6434-4F85-9B01-A82680A48001}"/>
              </a:ext>
            </a:extLst>
          </p:cNvPr>
          <p:cNvSpPr txBox="1"/>
          <p:nvPr/>
        </p:nvSpPr>
        <p:spPr>
          <a:xfrm>
            <a:off x="1919603" y="2426195"/>
            <a:ext cx="164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Knovel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Plasticizers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3690A4-A14D-47BD-8929-B17237B824C8}"/>
              </a:ext>
            </a:extLst>
          </p:cNvPr>
          <p:cNvSpPr txBox="1"/>
          <p:nvPr/>
        </p:nvSpPr>
        <p:spPr>
          <a:xfrm>
            <a:off x="8823274" y="2335534"/>
            <a:ext cx="164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PubChem</a:t>
            </a:r>
          </a:p>
          <a:p>
            <a:pPr algn="ctr"/>
            <a:r>
              <a:rPr lang="en-US" dirty="0"/>
              <a:t>Organics</a:t>
            </a:r>
          </a:p>
        </p:txBody>
      </p:sp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D26B83A4-C448-48DA-A29A-A16ACF1C0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897760"/>
              </p:ext>
            </p:extLst>
          </p:nvPr>
        </p:nvGraphicFramePr>
        <p:xfrm>
          <a:off x="4995469" y="4725282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123" name="Picture 122">
            <a:extLst>
              <a:ext uri="{FF2B5EF4-FFF2-40B4-BE49-F238E27FC236}">
                <a16:creationId xmlns:a16="http://schemas.microsoft.com/office/drawing/2014/main" id="{8B8204E8-B686-4C50-B922-9FB1545A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69" y="4855788"/>
            <a:ext cx="777778" cy="925927"/>
          </a:xfrm>
          <a:prstGeom prst="rect">
            <a:avLst/>
          </a:prstGeom>
        </p:spPr>
      </p:pic>
      <p:pic>
        <p:nvPicPr>
          <p:cNvPr id="124" name="Picture 12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3F402A5F-0E21-4DE0-AD90-5877F45A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20" y="4929046"/>
            <a:ext cx="777779" cy="779410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A96BABDA-81F5-49DA-BE08-2AF7363FA063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D7D9BE87-D36D-4D7E-B509-F30934DF7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38A69EB-4C4E-447D-8E03-C8CAC3F395D4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56D376E-4C92-49FB-A546-5B8745A68D86}"/>
              </a:ext>
            </a:extLst>
          </p:cNvPr>
          <p:cNvSpPr txBox="1"/>
          <p:nvPr/>
        </p:nvSpPr>
        <p:spPr>
          <a:xfrm>
            <a:off x="487680" y="1331981"/>
            <a:ext cx="3753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Three databases were used: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23A9C8B-B35B-4149-879D-653C964A40C7}"/>
              </a:ext>
            </a:extLst>
          </p:cNvPr>
          <p:cNvSpPr txBox="1"/>
          <p:nvPr/>
        </p:nvSpPr>
        <p:spPr>
          <a:xfrm>
            <a:off x="487680" y="3762009"/>
            <a:ext cx="11462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Chemical structures were converted to SMILES strings so that they are machine readable: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B174CA-2B88-4875-9944-C1EF7BA74E04}"/>
              </a:ext>
            </a:extLst>
          </p:cNvPr>
          <p:cNvSpPr txBox="1"/>
          <p:nvPr/>
        </p:nvSpPr>
        <p:spPr>
          <a:xfrm>
            <a:off x="1521370" y="6044496"/>
            <a:ext cx="203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structures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F01CCDC-4509-484B-B51C-E69846DD23AB}"/>
              </a:ext>
            </a:extLst>
          </p:cNvPr>
          <p:cNvSpPr txBox="1"/>
          <p:nvPr/>
        </p:nvSpPr>
        <p:spPr>
          <a:xfrm>
            <a:off x="5318864" y="604449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AA80F29-D3BD-41A1-AE93-26BD23DB4018}"/>
              </a:ext>
            </a:extLst>
          </p:cNvPr>
          <p:cNvSpPr txBox="1"/>
          <p:nvPr/>
        </p:nvSpPr>
        <p:spPr>
          <a:xfrm>
            <a:off x="8705904" y="604449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7C298F-518A-4454-95E0-4E80A33EC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516" y="4607794"/>
            <a:ext cx="1885207" cy="137797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276E332-BB44-42D8-BF66-E6EE08E1EBA3}"/>
              </a:ext>
            </a:extLst>
          </p:cNvPr>
          <p:cNvSpPr/>
          <p:nvPr/>
        </p:nvSpPr>
        <p:spPr>
          <a:xfrm>
            <a:off x="3718561" y="5194161"/>
            <a:ext cx="1026160" cy="3318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FBB7CFB-856A-452F-986C-15104C1354B6}"/>
              </a:ext>
            </a:extLst>
          </p:cNvPr>
          <p:cNvSpPr/>
          <p:nvPr/>
        </p:nvSpPr>
        <p:spPr>
          <a:xfrm>
            <a:off x="7447278" y="5152822"/>
            <a:ext cx="1026160" cy="3318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97D453-59E0-47DF-B232-5CA7CAF2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49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4388D1-7A03-4378-A874-CE7A02CD6DCA}"/>
              </a:ext>
            </a:extLst>
          </p:cNvPr>
          <p:cNvSpPr/>
          <p:nvPr/>
        </p:nvSpPr>
        <p:spPr>
          <a:xfrm>
            <a:off x="387648" y="1321432"/>
            <a:ext cx="10303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We used </a:t>
            </a:r>
            <a:r>
              <a:rPr lang="en-US" sz="2400" b="1" dirty="0" err="1"/>
              <a:t>RDKit</a:t>
            </a:r>
            <a:r>
              <a:rPr lang="en-US" sz="2400" b="1" dirty="0"/>
              <a:t> to calculate molecular descriptor from inputted SMILES strings. </a:t>
            </a:r>
          </a:p>
        </p:txBody>
      </p:sp>
      <p:pic>
        <p:nvPicPr>
          <p:cNvPr id="15" name="Picture 14" descr="A close up of a keyboard&#10;&#10;Description automatically generated">
            <a:extLst>
              <a:ext uri="{FF2B5EF4-FFF2-40B4-BE49-F238E27FC236}">
                <a16:creationId xmlns:a16="http://schemas.microsoft.com/office/drawing/2014/main" id="{C93E65F8-95AC-43AE-8748-2DF5E914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708" y="2098849"/>
            <a:ext cx="7487920" cy="4150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B57EC-3575-424A-B88A-56F068FE24EA}"/>
              </a:ext>
            </a:extLst>
          </p:cNvPr>
          <p:cNvSpPr txBox="1"/>
          <p:nvPr/>
        </p:nvSpPr>
        <p:spPr>
          <a:xfrm>
            <a:off x="3760451" y="6218654"/>
            <a:ext cx="425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of chemical structural 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B6A1A-F36F-4C05-945D-34283EBC0552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128C98-7D20-4E31-931D-06467B366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34D083-2946-4B92-A3C8-BA6DAAD5299B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A3275-F23B-41DD-8104-7B4E7F1A4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97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42C050-EEFF-4B22-9BE0-009130C69338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5F091-6BA2-4FB2-A1F3-D79B4D25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40AD5-FD34-4AA9-A7B8-6EA5E0DC7ACD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EA660-072D-45E4-8B58-981515E4910F}"/>
              </a:ext>
            </a:extLst>
          </p:cNvPr>
          <p:cNvSpPr/>
          <p:nvPr/>
        </p:nvSpPr>
        <p:spPr>
          <a:xfrm>
            <a:off x="405236" y="1314741"/>
            <a:ext cx="533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Feature selection using Lasso Regression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06AB8C-82A4-4654-ABF7-C69F013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FB6CCF-3B37-B948-8952-547A005B0452}"/>
              </a:ext>
            </a:extLst>
          </p:cNvPr>
          <p:cNvSpPr txBox="1"/>
          <p:nvPr/>
        </p:nvSpPr>
        <p:spPr>
          <a:xfrm>
            <a:off x="1569802" y="3232298"/>
            <a:ext cx="1541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195 features generated from RDKIT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86FF4F7-9C82-034A-984A-744E96DB2926}"/>
              </a:ext>
            </a:extLst>
          </p:cNvPr>
          <p:cNvSpPr/>
          <p:nvPr/>
        </p:nvSpPr>
        <p:spPr>
          <a:xfrm>
            <a:off x="3253154" y="3459769"/>
            <a:ext cx="542260" cy="340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C1C19-C906-8F4D-B63B-EC2395996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660" y="2587240"/>
            <a:ext cx="3356113" cy="2506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E13EF5-34DE-6B46-9001-D431765877DD}"/>
              </a:ext>
            </a:extLst>
          </p:cNvPr>
          <p:cNvSpPr txBox="1"/>
          <p:nvPr/>
        </p:nvSpPr>
        <p:spPr>
          <a:xfrm>
            <a:off x="4877437" y="5381228"/>
            <a:ext cx="192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Lasso Regression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AB79E7C-8ABD-E246-A4C8-DD4611CE7C66}"/>
              </a:ext>
            </a:extLst>
          </p:cNvPr>
          <p:cNvSpPr/>
          <p:nvPr/>
        </p:nvSpPr>
        <p:spPr>
          <a:xfrm>
            <a:off x="7464020" y="3459769"/>
            <a:ext cx="542260" cy="340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38451-1E60-5648-A268-C556F3916637}"/>
              </a:ext>
            </a:extLst>
          </p:cNvPr>
          <p:cNvSpPr txBox="1"/>
          <p:nvPr/>
        </p:nvSpPr>
        <p:spPr>
          <a:xfrm>
            <a:off x="8555665" y="3281271"/>
            <a:ext cx="1541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  features for optimized organics and plasticizers</a:t>
            </a:r>
          </a:p>
        </p:txBody>
      </p:sp>
    </p:spTree>
    <p:extLst>
      <p:ext uri="{BB962C8B-B14F-4D97-AF65-F5344CB8AC3E}">
        <p14:creationId xmlns:p14="http://schemas.microsoft.com/office/powerpoint/2010/main" val="41127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lasticizer Makers Want A Piece Of The Phthalates Pie | June 22 ...">
            <a:extLst>
              <a:ext uri="{FF2B5EF4-FFF2-40B4-BE49-F238E27FC236}">
                <a16:creationId xmlns:a16="http://schemas.microsoft.com/office/drawing/2014/main" id="{D416FDD1-8E0C-4844-B359-A0A412BA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50" y="2360419"/>
            <a:ext cx="4939330" cy="351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975F2E-834B-4F73-BE51-D3C5E192AF02}"/>
              </a:ext>
            </a:extLst>
          </p:cNvPr>
          <p:cNvSpPr txBox="1"/>
          <p:nvPr/>
        </p:nvSpPr>
        <p:spPr>
          <a:xfrm>
            <a:off x="6021736" y="6239089"/>
            <a:ext cx="58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Phthalates are down-stream products in petroleum industry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30DE352-0579-4B75-BDEF-D40371217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96" y="4445390"/>
            <a:ext cx="2269564" cy="15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hthalate - Wikipedia">
            <a:extLst>
              <a:ext uri="{FF2B5EF4-FFF2-40B4-BE49-F238E27FC236}">
                <a16:creationId xmlns:a16="http://schemas.microsoft.com/office/drawing/2014/main" id="{8066E321-1FDF-4CDE-A67B-432A9579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161" y="4402667"/>
            <a:ext cx="1512456" cy="155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3A7454-3626-49E6-B62C-1DAA6F9233BD}"/>
              </a:ext>
            </a:extLst>
          </p:cNvPr>
          <p:cNvSpPr/>
          <p:nvPr/>
        </p:nvSpPr>
        <p:spPr>
          <a:xfrm>
            <a:off x="7770635" y="3646319"/>
            <a:ext cx="2184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chemeClr val="dk1"/>
                </a:solidFill>
              </a:rPr>
              <a:t>Toxic but widely used</a:t>
            </a:r>
          </a:p>
        </p:txBody>
      </p:sp>
      <p:pic>
        <p:nvPicPr>
          <p:cNvPr id="2058" name="Picture 10" descr="Carcinogenic Symbol Images, Stock Photos &amp; Vectors | Shutterstock">
            <a:extLst>
              <a:ext uri="{FF2B5EF4-FFF2-40B4-BE49-F238E27FC236}">
                <a16:creationId xmlns:a16="http://schemas.microsoft.com/office/drawing/2014/main" id="{9A5BBDA0-DA27-44E6-84AB-3327FC932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7"/>
          <a:stretch/>
        </p:blipFill>
        <p:spPr bwMode="auto">
          <a:xfrm>
            <a:off x="7373036" y="1899346"/>
            <a:ext cx="1213496" cy="11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1C45FE-CD18-45E2-9C8E-11D66F758BB8}"/>
              </a:ext>
            </a:extLst>
          </p:cNvPr>
          <p:cNvSpPr/>
          <p:nvPr/>
        </p:nvSpPr>
        <p:spPr>
          <a:xfrm>
            <a:off x="7350348" y="3152344"/>
            <a:ext cx="1247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FF0000"/>
                </a:solidFill>
              </a:rPr>
              <a:t>Carcinogenic</a:t>
            </a:r>
          </a:p>
        </p:txBody>
      </p:sp>
      <p:pic>
        <p:nvPicPr>
          <p:cNvPr id="2060" name="Picture 12" descr="Sodium Chloride (Saline) 0.9 IV Bags 1000 mL (1-Bag ...">
            <a:extLst>
              <a:ext uri="{FF2B5EF4-FFF2-40B4-BE49-F238E27FC236}">
                <a16:creationId xmlns:a16="http://schemas.microsoft.com/office/drawing/2014/main" id="{D3AFCCA4-5A10-4343-B8AD-497816843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033" y="1832793"/>
            <a:ext cx="1213496" cy="121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C9768F-B50C-4933-AABD-A82348DB12F2}"/>
              </a:ext>
            </a:extLst>
          </p:cNvPr>
          <p:cNvSpPr/>
          <p:nvPr/>
        </p:nvSpPr>
        <p:spPr>
          <a:xfrm>
            <a:off x="10533577" y="5837120"/>
            <a:ext cx="108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Phthalate</a:t>
            </a:r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023574-7AF6-4729-B3DD-F8CDF1109ECA}"/>
              </a:ext>
            </a:extLst>
          </p:cNvPr>
          <p:cNvSpPr/>
          <p:nvPr/>
        </p:nvSpPr>
        <p:spPr>
          <a:xfrm>
            <a:off x="8673434" y="5029162"/>
            <a:ext cx="1281453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EC0439-B6FF-4A70-8C6B-8E58D17D2A7B}"/>
              </a:ext>
            </a:extLst>
          </p:cNvPr>
          <p:cNvSpPr txBox="1"/>
          <p:nvPr/>
        </p:nvSpPr>
        <p:spPr>
          <a:xfrm>
            <a:off x="387648" y="359349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Current challenges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62E04E-7AB1-48CD-A197-71E1FBA57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755932-3A8D-4048-9CF1-036A4E58E0B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B5F812-8F34-4739-9434-556FB201FFED}"/>
              </a:ext>
            </a:extLst>
          </p:cNvPr>
          <p:cNvSpPr txBox="1"/>
          <p:nvPr/>
        </p:nvSpPr>
        <p:spPr>
          <a:xfrm>
            <a:off x="387648" y="1266885"/>
            <a:ext cx="10968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most used plasticizer, phthalates raise concerns regarding toxicity and depletion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A3285E-C6EC-4435-8D94-6B1558B83E4F}"/>
              </a:ext>
            </a:extLst>
          </p:cNvPr>
          <p:cNvSpPr/>
          <p:nvPr/>
        </p:nvSpPr>
        <p:spPr>
          <a:xfrm>
            <a:off x="5953760" y="1728550"/>
            <a:ext cx="5850592" cy="22871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775781-4907-407A-A304-B64BBB03C6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524" y="1887994"/>
            <a:ext cx="1295512" cy="11202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A4EEB7F-2985-404E-ACDE-D833C969641B}"/>
              </a:ext>
            </a:extLst>
          </p:cNvPr>
          <p:cNvSpPr/>
          <p:nvPr/>
        </p:nvSpPr>
        <p:spPr>
          <a:xfrm>
            <a:off x="6058904" y="3064638"/>
            <a:ext cx="12914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srgbClr val="FF0000"/>
                </a:solidFill>
              </a:rPr>
              <a:t>Reproductive</a:t>
            </a:r>
          </a:p>
          <a:p>
            <a:pPr lvl="0" algn="ctr">
              <a:defRPr/>
            </a:pPr>
            <a:r>
              <a:rPr lang="en-US" sz="1600" dirty="0">
                <a:solidFill>
                  <a:srgbClr val="FF0000"/>
                </a:solidFill>
              </a:rPr>
              <a:t> hazardous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1CF58B-2396-4C64-9427-0B6BBF02D32A}"/>
              </a:ext>
            </a:extLst>
          </p:cNvPr>
          <p:cNvSpPr/>
          <p:nvPr/>
        </p:nvSpPr>
        <p:spPr>
          <a:xfrm>
            <a:off x="10704710" y="3030860"/>
            <a:ext cx="1083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/>
              <a:t>In medical devices</a:t>
            </a:r>
          </a:p>
        </p:txBody>
      </p:sp>
      <p:pic>
        <p:nvPicPr>
          <p:cNvPr id="2062" name="Picture 14" descr="Plasticizer Makers Want A Piece Of The Phthalates Pie | June 22 ...">
            <a:extLst>
              <a:ext uri="{FF2B5EF4-FFF2-40B4-BE49-F238E27FC236}">
                <a16:creationId xmlns:a16="http://schemas.microsoft.com/office/drawing/2014/main" id="{5526CE07-A569-4E4E-88D7-1641078AA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461" y="2040425"/>
            <a:ext cx="1610452" cy="107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9A20E64-D7DB-4F62-8C5C-AC3EF318C1CA}"/>
              </a:ext>
            </a:extLst>
          </p:cNvPr>
          <p:cNvSpPr/>
          <p:nvPr/>
        </p:nvSpPr>
        <p:spPr>
          <a:xfrm>
            <a:off x="9167718" y="3068863"/>
            <a:ext cx="10836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/>
              <a:t>In toys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67ACB9-30D3-4851-8054-811C218D0EDC}"/>
              </a:ext>
            </a:extLst>
          </p:cNvPr>
          <p:cNvSpPr/>
          <p:nvPr/>
        </p:nvSpPr>
        <p:spPr>
          <a:xfrm>
            <a:off x="5953760" y="4321320"/>
            <a:ext cx="5850592" cy="22871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501F0B-E182-4312-BAB8-096DC31B8BA4}"/>
              </a:ext>
            </a:extLst>
          </p:cNvPr>
          <p:cNvSpPr/>
          <p:nvPr/>
        </p:nvSpPr>
        <p:spPr>
          <a:xfrm>
            <a:off x="376208" y="1718284"/>
            <a:ext cx="5336962" cy="4890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5F61583-000A-4C79-BB73-3F8220EC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6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42C050-EEFF-4B22-9BE0-009130C69338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5F091-6BA2-4FB2-A1F3-D79B4D25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40AD5-FD34-4AA9-A7B8-6EA5E0DC7ACD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EA660-072D-45E4-8B58-981515E4910F}"/>
              </a:ext>
            </a:extLst>
          </p:cNvPr>
          <p:cNvSpPr/>
          <p:nvPr/>
        </p:nvSpPr>
        <p:spPr>
          <a:xfrm>
            <a:off x="405236" y="1314741"/>
            <a:ext cx="533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Feature selection using Lasso Regression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06AB8C-82A4-4654-ABF7-C69F013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814B75-A42B-4C40-8F0B-7BFE1BE87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828"/>
            <a:ext cx="6257880" cy="4221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370673-86A3-4A4F-B70B-553798330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892" y="2109589"/>
            <a:ext cx="6101108" cy="405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46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map&#10;&#10;Description automatically generated">
            <a:extLst>
              <a:ext uri="{FF2B5EF4-FFF2-40B4-BE49-F238E27FC236}">
                <a16:creationId xmlns:a16="http://schemas.microsoft.com/office/drawing/2014/main" id="{2DCCCA34-06AD-4C83-A0E1-B8761DCF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71" y="1851479"/>
            <a:ext cx="2695818" cy="1577521"/>
          </a:xfrm>
          <a:prstGeom prst="rect">
            <a:avLst/>
          </a:prstGeom>
        </p:spPr>
      </p:pic>
      <p:pic>
        <p:nvPicPr>
          <p:cNvPr id="38" name="Picture 37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13F02EBC-A1F1-4DFF-B2F8-CF7E1528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704" y="4297134"/>
            <a:ext cx="2793751" cy="1823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A7BC33-72BC-42BE-B272-E6C55FBDB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44" y="4157546"/>
            <a:ext cx="2083976" cy="2064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11F8C0-CBCB-40AC-AF8C-13E9DF510B22}"/>
              </a:ext>
            </a:extLst>
          </p:cNvPr>
          <p:cNvSpPr/>
          <p:nvPr/>
        </p:nvSpPr>
        <p:spPr>
          <a:xfrm>
            <a:off x="8018794" y="3429000"/>
            <a:ext cx="2596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Discrete representations of molecules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5C9B23-7E9F-4987-8BAE-47B5AB60C2EF}"/>
              </a:ext>
            </a:extLst>
          </p:cNvPr>
          <p:cNvSpPr/>
          <p:nvPr/>
        </p:nvSpPr>
        <p:spPr>
          <a:xfrm>
            <a:off x="7622482" y="6077533"/>
            <a:ext cx="3289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 multidimensional continuous representation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E72C1D-3278-4D85-9429-0EF8B3308560}"/>
              </a:ext>
            </a:extLst>
          </p:cNvPr>
          <p:cNvSpPr/>
          <p:nvPr/>
        </p:nvSpPr>
        <p:spPr>
          <a:xfrm>
            <a:off x="343496" y="1257738"/>
            <a:ext cx="9704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Constructing continuous latent space using Variational Autoencoder (VAC)</a:t>
            </a:r>
          </a:p>
          <a:p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5C6AF9-FA75-4AC9-BE62-058B501AD61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27C9B3-F75C-4064-9E49-A06BDDA63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077AA-3EF7-4B3C-853A-B5B8A202ED50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78F8054-E9D8-4B01-B771-AE4F7932A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668" y="1640606"/>
            <a:ext cx="2441534" cy="18131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BC7BD3-39B0-4E34-833A-110D8EEFA7FA}"/>
              </a:ext>
            </a:extLst>
          </p:cNvPr>
          <p:cNvSpPr txBox="1"/>
          <p:nvPr/>
        </p:nvSpPr>
        <p:spPr>
          <a:xfrm>
            <a:off x="4889598" y="3493735"/>
            <a:ext cx="169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Autoencoder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070068-6B95-4365-9E92-25CF39FC0E83}"/>
              </a:ext>
            </a:extLst>
          </p:cNvPr>
          <p:cNvSpPr/>
          <p:nvPr/>
        </p:nvSpPr>
        <p:spPr>
          <a:xfrm>
            <a:off x="4478888" y="6211467"/>
            <a:ext cx="2519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Variational Autoencoder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9F14EA-BC6F-49BD-B3CF-8D4AF5BAB229}"/>
              </a:ext>
            </a:extLst>
          </p:cNvPr>
          <p:cNvCxnSpPr/>
          <p:nvPr/>
        </p:nvCxnSpPr>
        <p:spPr>
          <a:xfrm flipV="1">
            <a:off x="3048000" y="3048000"/>
            <a:ext cx="1205704" cy="815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FBE7C3-D064-4957-8FA5-7DC9491CC9C9}"/>
              </a:ext>
            </a:extLst>
          </p:cNvPr>
          <p:cNvCxnSpPr>
            <a:cxnSpLocks/>
          </p:cNvCxnSpPr>
          <p:nvPr/>
        </p:nvCxnSpPr>
        <p:spPr>
          <a:xfrm>
            <a:off x="3048000" y="4521200"/>
            <a:ext cx="1205704" cy="7967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408910-C121-4A6C-A96D-16747662F43B}"/>
              </a:ext>
            </a:extLst>
          </p:cNvPr>
          <p:cNvCxnSpPr/>
          <p:nvPr/>
        </p:nvCxnSpPr>
        <p:spPr>
          <a:xfrm>
            <a:off x="6998489" y="2723189"/>
            <a:ext cx="11527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C70951-3A88-42AC-B139-DCC08B526148}"/>
              </a:ext>
            </a:extLst>
          </p:cNvPr>
          <p:cNvCxnSpPr/>
          <p:nvPr/>
        </p:nvCxnSpPr>
        <p:spPr>
          <a:xfrm>
            <a:off x="6998489" y="5328375"/>
            <a:ext cx="11527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BBAC0A0-77E3-4BD1-83A8-139B3ED8109B}"/>
              </a:ext>
            </a:extLst>
          </p:cNvPr>
          <p:cNvSpPr txBox="1"/>
          <p:nvPr/>
        </p:nvSpPr>
        <p:spPr>
          <a:xfrm>
            <a:off x="557492" y="478731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A5193CF-284A-440E-9AD1-BA84737A9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926001"/>
              </p:ext>
            </p:extLst>
          </p:nvPr>
        </p:nvGraphicFramePr>
        <p:xfrm>
          <a:off x="271912" y="3586046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4DB4C6A-0392-4604-AD8F-37E3D59BA442}"/>
              </a:ext>
            </a:extLst>
          </p:cNvPr>
          <p:cNvSpPr txBox="1"/>
          <p:nvPr/>
        </p:nvSpPr>
        <p:spPr>
          <a:xfrm>
            <a:off x="2927350" y="397288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4463AE-8CC2-434A-A0E0-40111FD0E411}"/>
              </a:ext>
            </a:extLst>
          </p:cNvPr>
          <p:cNvSpPr/>
          <p:nvPr/>
        </p:nvSpPr>
        <p:spPr>
          <a:xfrm>
            <a:off x="4253704" y="4088258"/>
            <a:ext cx="7806216" cy="270878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CC41E1-FBA5-41CB-9880-8EDC03ACA597}"/>
              </a:ext>
            </a:extLst>
          </p:cNvPr>
          <p:cNvSpPr txBox="1"/>
          <p:nvPr/>
        </p:nvSpPr>
        <p:spPr>
          <a:xfrm>
            <a:off x="9799525" y="4075331"/>
            <a:ext cx="2392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Method we used</a:t>
            </a:r>
          </a:p>
          <a:p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A951FFD-55EC-4982-B4C5-D2DA20EA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8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72C1D-3278-4D85-9429-0EF8B3308560}"/>
              </a:ext>
            </a:extLst>
          </p:cNvPr>
          <p:cNvSpPr/>
          <p:nvPr/>
        </p:nvSpPr>
        <p:spPr>
          <a:xfrm>
            <a:off x="237788" y="1255160"/>
            <a:ext cx="11716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Continuous representations of molecules allow us to automatically generate novel chemical structures by performing simple operations in the latent space, such as decoding random vectors.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3363E-4BB8-40EA-805A-F95A90A4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24" y="2675523"/>
            <a:ext cx="9554846" cy="3453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C6AF9-FA75-4AC9-BE62-058B501AD61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27C9B3-F75C-4064-9E49-A06BDDA6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077AA-3EF7-4B3C-853A-B5B8A202ED50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1D97CE-9781-4F76-833E-F53C751A0232}"/>
              </a:ext>
            </a:extLst>
          </p:cNvPr>
          <p:cNvSpPr/>
          <p:nvPr/>
        </p:nvSpPr>
        <p:spPr>
          <a:xfrm>
            <a:off x="103949" y="6313985"/>
            <a:ext cx="5646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https://pubs.acs.org/doi/pdf/10.1021/acscentsci.7b00572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0CE0A6-4A9C-4F21-94D3-2E8A83E8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84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01D8A00C-FC0F-40B3-8579-383B5266B07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E2BA48F0-5F48-43B8-B81E-5B0057AE5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27E5DCB-7D46-4A45-92A2-1DA0CBCF606C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A24469D-673C-4E50-BF39-9E441D1E471D}"/>
              </a:ext>
            </a:extLst>
          </p:cNvPr>
          <p:cNvSpPr/>
          <p:nvPr/>
        </p:nvSpPr>
        <p:spPr>
          <a:xfrm>
            <a:off x="405236" y="1314741"/>
            <a:ext cx="3793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Evaluating the Loss Function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06B4AE2-FA8F-49D1-B499-39EBB1A2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33</a:t>
            </a:fld>
            <a:endParaRPr lang="en-US"/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BB1EB8D7-CA29-DA4C-8196-E6B98124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130" y="3676749"/>
            <a:ext cx="576049" cy="685773"/>
          </a:xfrm>
          <a:prstGeom prst="rect">
            <a:avLst/>
          </a:prstGeom>
        </p:spPr>
      </p:pic>
      <p:pic>
        <p:nvPicPr>
          <p:cNvPr id="159" name="Picture 158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1671EF91-D28C-BD48-AC05-F4764DEFD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634" y="3731006"/>
            <a:ext cx="576050" cy="577258"/>
          </a:xfrm>
          <a:prstGeom prst="rect">
            <a:avLst/>
          </a:prstGeom>
        </p:spPr>
      </p:pic>
      <p:sp>
        <p:nvSpPr>
          <p:cNvPr id="161" name="Trapezoid 160">
            <a:extLst>
              <a:ext uri="{FF2B5EF4-FFF2-40B4-BE49-F238E27FC236}">
                <a16:creationId xmlns:a16="http://schemas.microsoft.com/office/drawing/2014/main" id="{EA807244-01C7-2F42-93A1-C193DE8279F5}"/>
              </a:ext>
            </a:extLst>
          </p:cNvPr>
          <p:cNvSpPr/>
          <p:nvPr/>
        </p:nvSpPr>
        <p:spPr>
          <a:xfrm rot="5400000">
            <a:off x="3740303" y="3554061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apezoid 161">
            <a:extLst>
              <a:ext uri="{FF2B5EF4-FFF2-40B4-BE49-F238E27FC236}">
                <a16:creationId xmlns:a16="http://schemas.microsoft.com/office/drawing/2014/main" id="{1E58539D-5937-DD4A-BD0C-3B7BFCED0194}"/>
              </a:ext>
            </a:extLst>
          </p:cNvPr>
          <p:cNvSpPr/>
          <p:nvPr/>
        </p:nvSpPr>
        <p:spPr>
          <a:xfrm rot="16200000">
            <a:off x="7021705" y="3473994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8BD246B5-2EBB-834A-9000-C5DCC21855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58" t="19273" r="10000"/>
          <a:stretch/>
        </p:blipFill>
        <p:spPr>
          <a:xfrm>
            <a:off x="5091374" y="3548428"/>
            <a:ext cx="1759528" cy="1180101"/>
          </a:xfrm>
          <a:prstGeom prst="rect">
            <a:avLst/>
          </a:prstGeom>
        </p:spPr>
      </p:pic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BB5D239-0E38-F445-94BA-C8ADB5631FB0}"/>
              </a:ext>
            </a:extLst>
          </p:cNvPr>
          <p:cNvGrpSpPr/>
          <p:nvPr/>
        </p:nvGrpSpPr>
        <p:grpSpPr>
          <a:xfrm>
            <a:off x="3938178" y="3674027"/>
            <a:ext cx="738908" cy="758292"/>
            <a:chOff x="1864522" y="1758161"/>
            <a:chExt cx="738908" cy="758292"/>
          </a:xfrm>
        </p:grpSpPr>
        <p:sp>
          <p:nvSpPr>
            <p:cNvPr id="165" name="Trapezoid 164">
              <a:extLst>
                <a:ext uri="{FF2B5EF4-FFF2-40B4-BE49-F238E27FC236}">
                  <a16:creationId xmlns:a16="http://schemas.microsoft.com/office/drawing/2014/main" id="{FA11F4D2-1621-E344-9C26-CD68F352DAE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88AC00E-F6AD-6943-AA2E-F82309A9B2A3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D48DD0CC-C631-5E43-8F1F-D19C380A775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10EEBD6-CA52-C14B-9B79-55655AE326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FBE2ABE-AF8B-DC42-8083-2481618C1C3E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8185F3B-B854-1542-9980-113E254AEE9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0055FEC-F9B5-7D44-A74F-0073C6D35B10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9428C03-147D-754B-840A-F34B71DAB9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8F36F58-B772-EF47-A11A-7AF58939415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A7D9B2A-CE22-2841-AD46-661DB09EAE3D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9E1D4A5-E5B4-6545-965E-B7650D30A043}"/>
                </a:ext>
              </a:extLst>
            </p:cNvPr>
            <p:cNvCxnSpPr>
              <a:cxnSpLocks/>
              <a:endCxn id="17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B11C1EA-2ED8-014E-82B8-D36F75CAB0DF}"/>
                </a:ext>
              </a:extLst>
            </p:cNvPr>
            <p:cNvCxnSpPr>
              <a:cxnSpLocks/>
              <a:stCxn id="166" idx="6"/>
              <a:endCxn id="17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B4AFCB3-11A2-B740-8DB0-C24E2EA7F946}"/>
                </a:ext>
              </a:extLst>
            </p:cNvPr>
            <p:cNvCxnSpPr>
              <a:cxnSpLocks/>
              <a:stCxn id="166" idx="6"/>
              <a:endCxn id="17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01564D53-4D23-FF40-9338-B6927CC1F4FE}"/>
                </a:ext>
              </a:extLst>
            </p:cNvPr>
            <p:cNvCxnSpPr>
              <a:cxnSpLocks/>
              <a:endCxn id="17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82ED0DF-6AAF-9445-BA8A-88997CBEEF5A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1855A95-14ED-084F-B54D-E83D79152E19}"/>
                </a:ext>
              </a:extLst>
            </p:cNvPr>
            <p:cNvCxnSpPr>
              <a:cxnSpLocks/>
              <a:stCxn id="167" idx="6"/>
              <a:endCxn id="17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D9F1D56C-42A5-A445-A036-4F1527634562}"/>
                </a:ext>
              </a:extLst>
            </p:cNvPr>
            <p:cNvCxnSpPr>
              <a:cxnSpLocks/>
              <a:stCxn id="168" idx="6"/>
              <a:endCxn id="17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14B832A-9495-E443-84D0-E15DD80DF776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EA72CAD-C61A-2C42-AF70-ECA6CCE0A8FC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27B550CD-10CE-2643-A38B-5B82AFF46806}"/>
                </a:ext>
              </a:extLst>
            </p:cNvPr>
            <p:cNvCxnSpPr>
              <a:cxnSpLocks/>
              <a:stCxn id="169" idx="6"/>
              <a:endCxn id="17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AD7F17F-4898-AC45-A2A0-9EFDEC838AA3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4094476-7E71-0D43-A9F3-A98A77D03272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FFE16F5-9938-6944-BD95-7ED5285708EB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90626A4-86E9-834E-9A89-9EC6CAFC19B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472800B-39A3-D144-A4BE-C0AA4D253D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A674E00-8EF7-1B49-898B-72728A29534A}"/>
                </a:ext>
              </a:extLst>
            </p:cNvPr>
            <p:cNvCxnSpPr>
              <a:cxnSpLocks/>
              <a:stCxn id="170" idx="6"/>
              <a:endCxn id="17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C4F110A-D1D5-7944-B028-F7F336AF5D65}"/>
                </a:ext>
              </a:extLst>
            </p:cNvPr>
            <p:cNvCxnSpPr>
              <a:cxnSpLocks/>
              <a:stCxn id="174" idx="2"/>
              <a:endCxn id="17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91C6DA2-EFF7-3C42-9B41-2CA7CA419D70}"/>
                </a:ext>
              </a:extLst>
            </p:cNvPr>
            <p:cNvCxnSpPr>
              <a:cxnSpLocks/>
              <a:stCxn id="174" idx="2"/>
              <a:endCxn id="17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CF6D845-84F5-DC41-BA63-BB1E4C517491}"/>
              </a:ext>
            </a:extLst>
          </p:cNvPr>
          <p:cNvGrpSpPr/>
          <p:nvPr/>
        </p:nvGrpSpPr>
        <p:grpSpPr>
          <a:xfrm rot="10800000">
            <a:off x="7219580" y="3593688"/>
            <a:ext cx="738908" cy="758292"/>
            <a:chOff x="1864522" y="1758161"/>
            <a:chExt cx="738908" cy="758292"/>
          </a:xfrm>
        </p:grpSpPr>
        <p:sp>
          <p:nvSpPr>
            <p:cNvPr id="194" name="Trapezoid 193">
              <a:extLst>
                <a:ext uri="{FF2B5EF4-FFF2-40B4-BE49-F238E27FC236}">
                  <a16:creationId xmlns:a16="http://schemas.microsoft.com/office/drawing/2014/main" id="{BA479684-A9EB-8D45-BBC4-ECDDC1E384A2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10D1262-37AE-B941-B976-515CDF7B395E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083077-E1E2-4147-9DB6-8F14848F6523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942DF83-6496-2B4A-9EF5-6827C68951C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66C2982-6651-D14F-A7EB-3BFB8DE87822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24090BDD-BCBF-FE4D-B1E6-473D59E0D74A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EBB3F345-AED6-744B-9C41-06088570D83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CCC75915-492A-6648-A996-07AC5AEA26F7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81025C6-0490-6A41-A919-7970CDFA2DE0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3FB9C64-41F8-0746-9FDB-E28BBE74C9F0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96757CB-C74D-EC4D-A712-906F09763189}"/>
                </a:ext>
              </a:extLst>
            </p:cNvPr>
            <p:cNvCxnSpPr>
              <a:cxnSpLocks/>
              <a:endCxn id="19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6D1EB2B-3B31-984C-B361-4F53A739E1C6}"/>
                </a:ext>
              </a:extLst>
            </p:cNvPr>
            <p:cNvCxnSpPr>
              <a:cxnSpLocks/>
              <a:stCxn id="195" idx="6"/>
              <a:endCxn id="20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55EED26-77B5-D14E-B9C7-E73178B91574}"/>
                </a:ext>
              </a:extLst>
            </p:cNvPr>
            <p:cNvCxnSpPr>
              <a:cxnSpLocks/>
              <a:stCxn id="195" idx="6"/>
              <a:endCxn id="20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AE6C4A3-F30E-0A40-B4FE-43095AFA2EE8}"/>
                </a:ext>
              </a:extLst>
            </p:cNvPr>
            <p:cNvCxnSpPr>
              <a:cxnSpLocks/>
              <a:endCxn id="19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0ECE0D8-4E7B-E043-B546-6C641781D41D}"/>
                </a:ext>
              </a:extLst>
            </p:cNvPr>
            <p:cNvCxnSpPr>
              <a:cxnSpLocks/>
              <a:stCxn id="196" idx="6"/>
              <a:endCxn id="20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24312C7-CAC0-E840-B4F4-1AF1CA0A1C76}"/>
                </a:ext>
              </a:extLst>
            </p:cNvPr>
            <p:cNvCxnSpPr>
              <a:cxnSpLocks/>
              <a:stCxn id="196" idx="6"/>
              <a:endCxn id="20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D8616E58-005F-F24A-AA17-509CB4062D7F}"/>
                </a:ext>
              </a:extLst>
            </p:cNvPr>
            <p:cNvCxnSpPr>
              <a:cxnSpLocks/>
              <a:stCxn id="197" idx="6"/>
              <a:endCxn id="19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7176722-D888-7345-BA81-0FA4636BBB2B}"/>
                </a:ext>
              </a:extLst>
            </p:cNvPr>
            <p:cNvCxnSpPr>
              <a:cxnSpLocks/>
              <a:stCxn id="197" idx="6"/>
              <a:endCxn id="20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099B7EDE-0128-3347-B274-75892A474260}"/>
                </a:ext>
              </a:extLst>
            </p:cNvPr>
            <p:cNvCxnSpPr>
              <a:cxnSpLocks/>
              <a:stCxn id="197" idx="6"/>
              <a:endCxn id="20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DD0AC676-27D2-1C4F-B69A-FD5FAA5E0E61}"/>
                </a:ext>
              </a:extLst>
            </p:cNvPr>
            <p:cNvCxnSpPr>
              <a:cxnSpLocks/>
              <a:stCxn id="198" idx="6"/>
              <a:endCxn id="19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108573A-AB05-5844-A1D7-4E45781C8107}"/>
                </a:ext>
              </a:extLst>
            </p:cNvPr>
            <p:cNvCxnSpPr>
              <a:cxnSpLocks/>
              <a:stCxn id="198" idx="6"/>
              <a:endCxn id="20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D450F1-4849-994B-A6B5-9CD491E32C11}"/>
                </a:ext>
              </a:extLst>
            </p:cNvPr>
            <p:cNvCxnSpPr>
              <a:cxnSpLocks/>
              <a:stCxn id="198" idx="6"/>
              <a:endCxn id="20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13B7D43-2731-DB41-AF5B-699AB7DFF3AF}"/>
                </a:ext>
              </a:extLst>
            </p:cNvPr>
            <p:cNvCxnSpPr>
              <a:cxnSpLocks/>
              <a:stCxn id="199" idx="6"/>
              <a:endCxn id="20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7D68D3A-14CF-4B43-B845-8C651CA3DEAC}"/>
                </a:ext>
              </a:extLst>
            </p:cNvPr>
            <p:cNvCxnSpPr>
              <a:cxnSpLocks/>
              <a:stCxn id="200" idx="6"/>
              <a:endCxn id="20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D9DB2FEC-A506-EA4F-8098-7CB68003B473}"/>
                </a:ext>
              </a:extLst>
            </p:cNvPr>
            <p:cNvCxnSpPr>
              <a:cxnSpLocks/>
              <a:stCxn id="201" idx="6"/>
              <a:endCxn id="20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02D57C4-1A5C-4E4F-BF5A-4FA757958AF6}"/>
                </a:ext>
              </a:extLst>
            </p:cNvPr>
            <p:cNvCxnSpPr>
              <a:cxnSpLocks/>
              <a:stCxn id="199" idx="6"/>
              <a:endCxn id="20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B9F8A20A-241D-3042-87C6-A7707480C474}"/>
                </a:ext>
              </a:extLst>
            </p:cNvPr>
            <p:cNvCxnSpPr>
              <a:cxnSpLocks/>
              <a:stCxn id="203" idx="2"/>
              <a:endCxn id="20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DEDD22F-6FBC-F340-88C4-7DAAC4F16481}"/>
                </a:ext>
              </a:extLst>
            </p:cNvPr>
            <p:cNvCxnSpPr>
              <a:cxnSpLocks/>
              <a:stCxn id="203" idx="2"/>
              <a:endCxn id="20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2" name="Picture 221">
            <a:extLst>
              <a:ext uri="{FF2B5EF4-FFF2-40B4-BE49-F238E27FC236}">
                <a16:creationId xmlns:a16="http://schemas.microsoft.com/office/drawing/2014/main" id="{9F5CE65F-30BF-8F4A-BC9A-DB1643E71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808" y="3538588"/>
            <a:ext cx="576049" cy="685773"/>
          </a:xfrm>
          <a:prstGeom prst="rect">
            <a:avLst/>
          </a:prstGeom>
        </p:spPr>
      </p:pic>
      <p:pic>
        <p:nvPicPr>
          <p:cNvPr id="223" name="Picture 22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9EC7924D-B7E6-904B-A8BA-3F3480F4D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915" y="3815097"/>
            <a:ext cx="576050" cy="577258"/>
          </a:xfrm>
          <a:prstGeom prst="rect">
            <a:avLst/>
          </a:prstGeom>
        </p:spPr>
      </p:pic>
      <p:sp>
        <p:nvSpPr>
          <p:cNvPr id="224" name="TextBox 223">
            <a:extLst>
              <a:ext uri="{FF2B5EF4-FFF2-40B4-BE49-F238E27FC236}">
                <a16:creationId xmlns:a16="http://schemas.microsoft.com/office/drawing/2014/main" id="{F06D7553-57F9-E948-A00A-B19B6177E3C8}"/>
              </a:ext>
            </a:extLst>
          </p:cNvPr>
          <p:cNvSpPr txBox="1"/>
          <p:nvPr/>
        </p:nvSpPr>
        <p:spPr>
          <a:xfrm>
            <a:off x="3933620" y="3192586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98A0031-BCDE-4A40-8D72-63DAE839D6E8}"/>
              </a:ext>
            </a:extLst>
          </p:cNvPr>
          <p:cNvSpPr txBox="1"/>
          <p:nvPr/>
        </p:nvSpPr>
        <p:spPr>
          <a:xfrm>
            <a:off x="7151241" y="3096039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641D615-7A6F-5347-A239-9F853CB6D272}"/>
              </a:ext>
            </a:extLst>
          </p:cNvPr>
          <p:cNvSpPr txBox="1"/>
          <p:nvPr/>
        </p:nvSpPr>
        <p:spPr>
          <a:xfrm>
            <a:off x="8327166" y="2981058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5820A5E-2F26-204D-B1D5-F08639DAA86E}"/>
              </a:ext>
            </a:extLst>
          </p:cNvPr>
          <p:cNvSpPr txBox="1"/>
          <p:nvPr/>
        </p:nvSpPr>
        <p:spPr>
          <a:xfrm>
            <a:off x="2659058" y="3356945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247BECC9-BCEE-CC4E-A88C-8D4982EEB8C2}"/>
              </a:ext>
            </a:extLst>
          </p:cNvPr>
          <p:cNvCxnSpPr>
            <a:cxnSpLocks/>
          </p:cNvCxnSpPr>
          <p:nvPr/>
        </p:nvCxnSpPr>
        <p:spPr>
          <a:xfrm>
            <a:off x="3572210" y="406652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BF603AE8-3605-584F-B398-0E694AF828FF}"/>
              </a:ext>
            </a:extLst>
          </p:cNvPr>
          <p:cNvCxnSpPr>
            <a:cxnSpLocks/>
          </p:cNvCxnSpPr>
          <p:nvPr/>
        </p:nvCxnSpPr>
        <p:spPr>
          <a:xfrm>
            <a:off x="8094725" y="4009276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FB2303E1-D67F-1F43-A37A-763FC2E76389}"/>
              </a:ext>
            </a:extLst>
          </p:cNvPr>
          <p:cNvSpPr/>
          <p:nvPr/>
        </p:nvSpPr>
        <p:spPr>
          <a:xfrm>
            <a:off x="6409486" y="3835755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2C13DD2-BDBE-E843-8ABF-B28217021B44}"/>
              </a:ext>
            </a:extLst>
          </p:cNvPr>
          <p:cNvSpPr/>
          <p:nvPr/>
        </p:nvSpPr>
        <p:spPr>
          <a:xfrm>
            <a:off x="6173409" y="4201501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4C74B633-A6FF-2343-9DCE-F499F0E6EAC3}"/>
              </a:ext>
            </a:extLst>
          </p:cNvPr>
          <p:cNvSpPr/>
          <p:nvPr/>
        </p:nvSpPr>
        <p:spPr>
          <a:xfrm>
            <a:off x="6222369" y="3883124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riangle 232">
            <a:extLst>
              <a:ext uri="{FF2B5EF4-FFF2-40B4-BE49-F238E27FC236}">
                <a16:creationId xmlns:a16="http://schemas.microsoft.com/office/drawing/2014/main" id="{2AFB0DB8-D7C7-5945-BEBE-F723E7E3DB4F}"/>
              </a:ext>
            </a:extLst>
          </p:cNvPr>
          <p:cNvSpPr/>
          <p:nvPr/>
        </p:nvSpPr>
        <p:spPr>
          <a:xfrm rot="12820643">
            <a:off x="6198798" y="4179802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EE6608D0-8A5F-9449-B39D-0F7FDB7222F1}"/>
                  </a:ext>
                </a:extLst>
              </p:cNvPr>
              <p:cNvSpPr txBox="1"/>
              <p:nvPr/>
            </p:nvSpPr>
            <p:spPr>
              <a:xfrm>
                <a:off x="2438400" y="2225636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EE6608D0-8A5F-9449-B39D-0F7FDB722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225636"/>
                <a:ext cx="7315200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FD9E33F7-49D4-6749-A378-29FC42330E2B}"/>
              </a:ext>
            </a:extLst>
          </p:cNvPr>
          <p:cNvCxnSpPr>
            <a:cxnSpLocks/>
          </p:cNvCxnSpPr>
          <p:nvPr/>
        </p:nvCxnSpPr>
        <p:spPr>
          <a:xfrm flipH="1">
            <a:off x="2319130" y="5229405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B44ECD5C-A81F-904F-AF4B-9E80D2A83F7F}"/>
              </a:ext>
            </a:extLst>
          </p:cNvPr>
          <p:cNvSpPr txBox="1"/>
          <p:nvPr/>
        </p:nvSpPr>
        <p:spPr>
          <a:xfrm>
            <a:off x="8151759" y="5306708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28FA86E-84F2-5146-B828-59B65A14385D}"/>
              </a:ext>
            </a:extLst>
          </p:cNvPr>
          <p:cNvSpPr txBox="1"/>
          <p:nvPr/>
        </p:nvSpPr>
        <p:spPr>
          <a:xfrm>
            <a:off x="5412291" y="4901537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E41AE442-A875-854D-BDA5-59BB07DD0C08}"/>
              </a:ext>
            </a:extLst>
          </p:cNvPr>
          <p:cNvSpPr txBox="1"/>
          <p:nvPr/>
        </p:nvSpPr>
        <p:spPr>
          <a:xfrm>
            <a:off x="5197308" y="5311965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</p:spTree>
    <p:extLst>
      <p:ext uri="{BB962C8B-B14F-4D97-AF65-F5344CB8AC3E}">
        <p14:creationId xmlns:p14="http://schemas.microsoft.com/office/powerpoint/2010/main" val="727339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20CA21-AE48-4182-B078-87C28ED4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2" y="2278945"/>
            <a:ext cx="4988378" cy="3699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BAD4CA-40D0-4903-8C53-1110283D8EDB}"/>
              </a:ext>
            </a:extLst>
          </p:cNvPr>
          <p:cNvSpPr txBox="1"/>
          <p:nvPr/>
        </p:nvSpPr>
        <p:spPr>
          <a:xfrm>
            <a:off x="1009758" y="5991774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beta on model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1C131-85D9-4AE1-8241-CBA96B0101FD}"/>
              </a:ext>
            </a:extLst>
          </p:cNvPr>
          <p:cNvSpPr txBox="1"/>
          <p:nvPr/>
        </p:nvSpPr>
        <p:spPr>
          <a:xfrm>
            <a:off x="6601922" y="6000201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architecture on model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20BF0-7689-4C48-A72A-C9A60C93B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551" y="2121109"/>
            <a:ext cx="5043453" cy="3728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42C050-EEFF-4B22-9BE0-009130C69338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5F091-6BA2-4FB2-A1F3-D79B4D251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40AD5-FD34-4AA9-A7B8-6EA5E0DC7ACD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EA660-072D-45E4-8B58-981515E4910F}"/>
              </a:ext>
            </a:extLst>
          </p:cNvPr>
          <p:cNvSpPr/>
          <p:nvPr/>
        </p:nvSpPr>
        <p:spPr>
          <a:xfrm>
            <a:off x="405236" y="1314741"/>
            <a:ext cx="3794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Minimizing the loss function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06AB8C-82A4-4654-ABF7-C69F013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61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D76BD07-87A3-47DA-AC34-C5DE576D52F6}"/>
              </a:ext>
            </a:extLst>
          </p:cNvPr>
          <p:cNvSpPr txBox="1">
            <a:spLocks/>
          </p:cNvSpPr>
          <p:nvPr/>
        </p:nvSpPr>
        <p:spPr>
          <a:xfrm>
            <a:off x="387648" y="1277451"/>
            <a:ext cx="11128968" cy="16023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We started with 195 features for organics and plasticizers.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After training the model with the nonzero coefficients, we obtained 15 features with optimized plasticizers and organics accuracies: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59416C-AA6C-6F43-81B4-5A78AC624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307" y="2701011"/>
            <a:ext cx="6817897" cy="40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01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FCEE-D7E4-4847-B856-1F6A6EC6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791" y="1182620"/>
            <a:ext cx="7285009" cy="562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90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D2CD3-6DE5-2248-A5DD-B10A0483B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594882"/>
            <a:ext cx="11706975" cy="382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32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8D7C5-9A6C-A64B-BB5A-B83911361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605515"/>
            <a:ext cx="11661122" cy="38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68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F68C7-DDF0-3849-B0F6-08286339E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626781"/>
            <a:ext cx="11571501" cy="38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69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3017117" y="670976"/>
            <a:ext cx="323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B2E83"/>
                </a:solidFill>
              </a:rPr>
              <a:t>Plasticizer Data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15C40DAB-296F-664D-AA3D-8A21B22431F5}"/>
              </a:ext>
            </a:extLst>
          </p:cNvPr>
          <p:cNvSpPr/>
          <p:nvPr/>
        </p:nvSpPr>
        <p:spPr>
          <a:xfrm>
            <a:off x="1109645" y="2245953"/>
            <a:ext cx="805069" cy="152068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2132C-F1AA-AB4D-899A-458E26F718A2}"/>
              </a:ext>
            </a:extLst>
          </p:cNvPr>
          <p:cNvSpPr txBox="1"/>
          <p:nvPr/>
        </p:nvSpPr>
        <p:spPr>
          <a:xfrm>
            <a:off x="388193" y="1609848"/>
            <a:ext cx="240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All plasticizer samples from </a:t>
            </a:r>
            <a:r>
              <a:rPr lang="en-US" sz="1400" dirty="0" err="1"/>
              <a:t>Knovel</a:t>
            </a:r>
            <a:r>
              <a:rPr lang="en-US" sz="1400" dirty="0"/>
              <a:t> sources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844B64-E316-F047-93FE-05870C901F3D}"/>
              </a:ext>
            </a:extLst>
          </p:cNvPr>
          <p:cNvCxnSpPr>
            <a:cxnSpLocks/>
          </p:cNvCxnSpPr>
          <p:nvPr/>
        </p:nvCxnSpPr>
        <p:spPr>
          <a:xfrm>
            <a:off x="2266688" y="3409143"/>
            <a:ext cx="530879" cy="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D14A95A-2C47-CB44-8347-8C1E75291845}"/>
              </a:ext>
            </a:extLst>
          </p:cNvPr>
          <p:cNvSpPr txBox="1"/>
          <p:nvPr/>
        </p:nvSpPr>
        <p:spPr>
          <a:xfrm>
            <a:off x="1139462" y="2590176"/>
            <a:ext cx="805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 n=1257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08EFF79F-6D74-2F40-BB34-2FD4C54B32BB}"/>
              </a:ext>
            </a:extLst>
          </p:cNvPr>
          <p:cNvSpPr/>
          <p:nvPr/>
        </p:nvSpPr>
        <p:spPr>
          <a:xfrm>
            <a:off x="3213429" y="2590176"/>
            <a:ext cx="805069" cy="11764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99662B-C0BF-CC45-9774-468D6FF2926B}"/>
              </a:ext>
            </a:extLst>
          </p:cNvPr>
          <p:cNvSpPr txBox="1"/>
          <p:nvPr/>
        </p:nvSpPr>
        <p:spPr>
          <a:xfrm>
            <a:off x="3223368" y="3060651"/>
            <a:ext cx="805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 n=845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B1EB46-A827-234F-90E4-5027BFFE72C6}"/>
              </a:ext>
            </a:extLst>
          </p:cNvPr>
          <p:cNvSpPr txBox="1"/>
          <p:nvPr/>
        </p:nvSpPr>
        <p:spPr>
          <a:xfrm>
            <a:off x="2738402" y="1691897"/>
            <a:ext cx="177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Samples with CAS No.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6E08E7-4110-E448-B44A-F300D9298C81}"/>
              </a:ext>
            </a:extLst>
          </p:cNvPr>
          <p:cNvSpPr txBox="1"/>
          <p:nvPr/>
        </p:nvSpPr>
        <p:spPr>
          <a:xfrm>
            <a:off x="4748716" y="1584175"/>
            <a:ext cx="1501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Removing duplicates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55F438-CD61-984B-9E18-AAB21961447F}"/>
              </a:ext>
            </a:extLst>
          </p:cNvPr>
          <p:cNvCxnSpPr>
            <a:cxnSpLocks/>
          </p:cNvCxnSpPr>
          <p:nvPr/>
        </p:nvCxnSpPr>
        <p:spPr>
          <a:xfrm>
            <a:off x="4217559" y="3409143"/>
            <a:ext cx="553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n 24">
            <a:extLst>
              <a:ext uri="{FF2B5EF4-FFF2-40B4-BE49-F238E27FC236}">
                <a16:creationId xmlns:a16="http://schemas.microsoft.com/office/drawing/2014/main" id="{5C99DCC3-9C9B-F244-BF85-6CC6C4065571}"/>
              </a:ext>
            </a:extLst>
          </p:cNvPr>
          <p:cNvSpPr/>
          <p:nvPr/>
        </p:nvSpPr>
        <p:spPr>
          <a:xfrm>
            <a:off x="5096821" y="3060650"/>
            <a:ext cx="805069" cy="70598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AB20F6-AA09-9A45-AB94-A2DD42C2B767}"/>
              </a:ext>
            </a:extLst>
          </p:cNvPr>
          <p:cNvSpPr txBox="1"/>
          <p:nvPr/>
        </p:nvSpPr>
        <p:spPr>
          <a:xfrm>
            <a:off x="5106760" y="3284280"/>
            <a:ext cx="805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 n=306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116FAE-2844-5646-8F61-7ADF562AAF04}"/>
              </a:ext>
            </a:extLst>
          </p:cNvPr>
          <p:cNvCxnSpPr>
            <a:cxnSpLocks/>
          </p:cNvCxnSpPr>
          <p:nvPr/>
        </p:nvCxnSpPr>
        <p:spPr>
          <a:xfrm>
            <a:off x="6078552" y="3379637"/>
            <a:ext cx="553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n 27">
            <a:extLst>
              <a:ext uri="{FF2B5EF4-FFF2-40B4-BE49-F238E27FC236}">
                <a16:creationId xmlns:a16="http://schemas.microsoft.com/office/drawing/2014/main" id="{7B2EE9AD-071D-174D-8B47-F29049B10086}"/>
              </a:ext>
            </a:extLst>
          </p:cNvPr>
          <p:cNvSpPr/>
          <p:nvPr/>
        </p:nvSpPr>
        <p:spPr>
          <a:xfrm>
            <a:off x="6838690" y="3284280"/>
            <a:ext cx="805069" cy="48235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4BCAB3-2F81-354F-98FF-37C378DB646B}"/>
              </a:ext>
            </a:extLst>
          </p:cNvPr>
          <p:cNvSpPr txBox="1"/>
          <p:nvPr/>
        </p:nvSpPr>
        <p:spPr>
          <a:xfrm>
            <a:off x="6848629" y="3399205"/>
            <a:ext cx="805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 n=187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D3C4B1-EDAB-3E43-B189-8FCCC8F53D2C}"/>
              </a:ext>
            </a:extLst>
          </p:cNvPr>
          <p:cNvSpPr txBox="1"/>
          <p:nvPr/>
        </p:nvSpPr>
        <p:spPr>
          <a:xfrm>
            <a:off x="6485308" y="1584175"/>
            <a:ext cx="1501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Samples with SMILES</a:t>
            </a:r>
          </a:p>
        </p:txBody>
      </p:sp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BC5BF7-40E7-1549-8B93-7F9AAA3B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0" y="4183848"/>
            <a:ext cx="3319202" cy="2182825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B925B87F-1D01-934B-8EE4-F8BCE8239D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461" t="13075" r="3279" b="39497"/>
          <a:stretch/>
        </p:blipFill>
        <p:spPr>
          <a:xfrm>
            <a:off x="7328507" y="4183848"/>
            <a:ext cx="1244850" cy="1060615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E1646183-3242-A849-9EFC-DD3037B0E1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9" r="39963" b="3103"/>
          <a:stretch/>
        </p:blipFill>
        <p:spPr>
          <a:xfrm>
            <a:off x="4037186" y="4183848"/>
            <a:ext cx="3291321" cy="21828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C82EF6-DD92-EC44-9844-7365B0592E58}"/>
              </a:ext>
            </a:extLst>
          </p:cNvPr>
          <p:cNvSpPr txBox="1"/>
          <p:nvPr/>
        </p:nvSpPr>
        <p:spPr>
          <a:xfrm>
            <a:off x="9827143" y="1301277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PubChem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CC8933-3C4E-4045-B594-461EEA783DEE}"/>
              </a:ext>
            </a:extLst>
          </p:cNvPr>
          <p:cNvCxnSpPr>
            <a:cxnSpLocks/>
          </p:cNvCxnSpPr>
          <p:nvPr/>
        </p:nvCxnSpPr>
        <p:spPr>
          <a:xfrm>
            <a:off x="8961120" y="1301277"/>
            <a:ext cx="0" cy="5556723"/>
          </a:xfrm>
          <a:prstGeom prst="line">
            <a:avLst/>
          </a:prstGeom>
          <a:ln w="41275">
            <a:solidFill>
              <a:srgbClr val="4B2E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565030-A78D-064F-81F8-E88967865FB4}"/>
              </a:ext>
            </a:extLst>
          </p:cNvPr>
          <p:cNvSpPr txBox="1"/>
          <p:nvPr/>
        </p:nvSpPr>
        <p:spPr>
          <a:xfrm>
            <a:off x="9298745" y="1865527"/>
            <a:ext cx="2686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45,000+ organic molecules from PubChem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to remove molecules with charged moieties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DC9C20-9DB6-1147-8482-826E97CE345C}"/>
              </a:ext>
            </a:extLst>
          </p:cNvPr>
          <p:cNvSpPr txBox="1"/>
          <p:nvPr/>
        </p:nvSpPr>
        <p:spPr>
          <a:xfrm>
            <a:off x="9994163" y="3734909"/>
            <a:ext cx="12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GDB-17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DBF811-87D3-6D40-83CF-3F63D7D91D45}"/>
              </a:ext>
            </a:extLst>
          </p:cNvPr>
          <p:cNvSpPr txBox="1"/>
          <p:nvPr/>
        </p:nvSpPr>
        <p:spPr>
          <a:xfrm>
            <a:off x="9298745" y="4286722"/>
            <a:ext cx="26869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Enumerated dataset of molecules with up to 17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5,000,000 selected from full dataset which contains billions of samples</a:t>
            </a:r>
          </a:p>
        </p:txBody>
      </p:sp>
    </p:spTree>
    <p:extLst>
      <p:ext uri="{BB962C8B-B14F-4D97-AF65-F5344CB8AC3E}">
        <p14:creationId xmlns:p14="http://schemas.microsoft.com/office/powerpoint/2010/main" val="1334132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A308EF-DE74-2046-AAD6-1EFF37CC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57" y="1626643"/>
            <a:ext cx="5916923" cy="45413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C2FA74-7541-3145-B3C5-42106FF114BA}"/>
              </a:ext>
            </a:extLst>
          </p:cNvPr>
          <p:cNvSpPr txBox="1"/>
          <p:nvPr/>
        </p:nvSpPr>
        <p:spPr>
          <a:xfrm>
            <a:off x="6205181" y="1920659"/>
            <a:ext cx="59868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-----Index 1----- </a:t>
            </a:r>
          </a:p>
          <a:p>
            <a:r>
              <a:rPr lang="en-US" sz="900" dirty="0"/>
              <a:t>Target  CCCCC(CC)COC(=O)CCCCCC(C)C</a:t>
            </a:r>
          </a:p>
          <a:p>
            <a:r>
              <a:rPr lang="en-US" sz="900" dirty="0"/>
              <a:t>Output CCCCC(CC)COC(=O)CCCCCC(C)C</a:t>
            </a:r>
          </a:p>
          <a:p>
            <a:r>
              <a:rPr lang="en-US" sz="900" dirty="0"/>
              <a:t>-----Index 2----- </a:t>
            </a:r>
          </a:p>
          <a:p>
            <a:r>
              <a:rPr lang="en-US" sz="900" dirty="0"/>
              <a:t>Target  CC(C)COP(=O)(OCC(C)C)OCC(C)C</a:t>
            </a:r>
          </a:p>
          <a:p>
            <a:r>
              <a:rPr lang="en-US" sz="900" dirty="0"/>
              <a:t>Output CC(C)COP(=O)(OCC(C)C)OCC(C)C</a:t>
            </a:r>
          </a:p>
          <a:p>
            <a:r>
              <a:rPr lang="en-US" sz="900" dirty="0"/>
              <a:t>-----Index 3-----</a:t>
            </a:r>
          </a:p>
          <a:p>
            <a:r>
              <a:rPr lang="en-US" sz="900" dirty="0"/>
              <a:t>Target  CCCCOP(=O)(OCCCC)OCCCC</a:t>
            </a:r>
          </a:p>
          <a:p>
            <a:r>
              <a:rPr lang="en-US" sz="900" dirty="0"/>
              <a:t>Output CCCCOP(=O)(OCCCC)OCCCC</a:t>
            </a:r>
          </a:p>
          <a:p>
            <a:r>
              <a:rPr lang="en-US" sz="900" dirty="0"/>
              <a:t>-----Index 4-----</a:t>
            </a:r>
          </a:p>
          <a:p>
            <a:r>
              <a:rPr lang="en-US" sz="900" dirty="0"/>
              <a:t>Target  C1=CC=C(C(=C1)C(=O)O)N2C(=NC=N2)CC3=CC=C(C=C3)O</a:t>
            </a:r>
          </a:p>
          <a:p>
            <a:r>
              <a:rPr lang="en-US" sz="900" dirty="0"/>
              <a:t>Output C1=CC=C(C(=C1)C(=O)N)C2=NC=C(=2)CC3=CC=C(C=C3)O</a:t>
            </a:r>
          </a:p>
          <a:p>
            <a:r>
              <a:rPr lang="en-US" sz="900" dirty="0"/>
              <a:t>-----Index 5-----</a:t>
            </a:r>
          </a:p>
          <a:p>
            <a:r>
              <a:rPr lang="en-US" sz="900" dirty="0"/>
              <a:t>Target  CC1=CC(=C2C3=C1OC4(C=C3C5=C(C2=O)C(=CC(=C5)O)O)C(=O)NC(=CC6=C(NC7=CC=CC=C76)C(C)(C)C=C)C(=O)N4)O</a:t>
            </a:r>
          </a:p>
          <a:p>
            <a:r>
              <a:rPr lang="en-US" sz="900" dirty="0"/>
              <a:t>Output CC1=CC(=O2C3=C1CC43C(C4C(=33C(=O)C5=C((=C5O5)O)C()O)OCC(CCC=C(CCCCCCCCC)O)O)O)CCCC=C(C=C(=O)OC)C)C</a:t>
            </a:r>
          </a:p>
          <a:p>
            <a:r>
              <a:rPr lang="en-US" sz="900" dirty="0"/>
              <a:t>-----Index 6-----</a:t>
            </a:r>
          </a:p>
          <a:p>
            <a:r>
              <a:rPr lang="en-US" sz="900" dirty="0"/>
              <a:t>Target  C(C(CO)(CO)COCC(CO)(CO)CO)O</a:t>
            </a:r>
          </a:p>
          <a:p>
            <a:r>
              <a:rPr lang="en-US" sz="900" dirty="0"/>
              <a:t>Output C(C(CO)(CO)COCC(CO)(CO)CO)O</a:t>
            </a:r>
          </a:p>
          <a:p>
            <a:r>
              <a:rPr lang="en-US" sz="900" dirty="0"/>
              <a:t>-----Index 7-----</a:t>
            </a:r>
          </a:p>
          <a:p>
            <a:r>
              <a:rPr lang="en-US" sz="900" dirty="0"/>
              <a:t>Target  CCCCCCCCCCCCCCCCOC(=O)C</a:t>
            </a:r>
          </a:p>
          <a:p>
            <a:r>
              <a:rPr lang="en-US" sz="900" dirty="0"/>
              <a:t>Output CCCCCCCCCCCCCCCCOC(=O)C</a:t>
            </a:r>
          </a:p>
          <a:p>
            <a:r>
              <a:rPr lang="en-US" sz="900" dirty="0"/>
              <a:t>-----Index 8-----</a:t>
            </a:r>
          </a:p>
          <a:p>
            <a:r>
              <a:rPr lang="en-US" sz="900" dirty="0"/>
              <a:t>Target  CC1=NOC(=C1SC#N)N</a:t>
            </a:r>
          </a:p>
          <a:p>
            <a:r>
              <a:rPr lang="en-US" sz="900" dirty="0"/>
              <a:t>Output CC1=C(C(=N1)1=C)N</a:t>
            </a:r>
          </a:p>
          <a:p>
            <a:r>
              <a:rPr lang="en-US" sz="900" dirty="0"/>
              <a:t>-----Index 9----- </a:t>
            </a:r>
          </a:p>
          <a:p>
            <a:r>
              <a:rPr lang="en-US" sz="900" dirty="0"/>
              <a:t>Target  CCC(CC1=CC=C(C=C1)Cl)N</a:t>
            </a:r>
          </a:p>
          <a:p>
            <a:r>
              <a:rPr lang="en-US" sz="900" dirty="0"/>
              <a:t>Output CCC(CC1=CC=C(C=C1)O)N</a:t>
            </a:r>
          </a:p>
          <a:p>
            <a:r>
              <a:rPr lang="en-US" sz="900" dirty="0"/>
              <a:t>-----Index 10----- </a:t>
            </a:r>
          </a:p>
          <a:p>
            <a:r>
              <a:rPr lang="en-US" sz="900" dirty="0"/>
              <a:t>Target  CC1C(C2(C3C4C1(C5C=C(C(=O)C5(C(C6(C4O6)CO)O)O)C)OC(O3)(O2)C7=CC=CC=C7)C(=C)C)OC(=O)C=CC8=CC=CC=C8</a:t>
            </a:r>
          </a:p>
          <a:p>
            <a:r>
              <a:rPr lang="en-US" sz="900" dirty="0"/>
              <a:t>Output CCN1CC2(C3C4CC(C5C=C(C(=O)C5(C(C6(C4O6)CO)O)O)C)OC(O3)(O2)C7=CC=CC=C7)C(=C)C)OC(=O)C=CC8CCC=CC=C8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8C66F4-BDD6-704D-B658-DE12C8365F4A}"/>
              </a:ext>
            </a:extLst>
          </p:cNvPr>
          <p:cNvSpPr txBox="1"/>
          <p:nvPr/>
        </p:nvSpPr>
        <p:spPr>
          <a:xfrm>
            <a:off x="7875568" y="1381580"/>
            <a:ext cx="260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Sample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2551695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41</a:t>
            </a:fld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8C7EC-D51F-B845-9FD7-202D1773E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6" y="1938069"/>
            <a:ext cx="4396411" cy="2930941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7F8A53-FFBD-714E-AC46-19F1D8935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6518" r="5894"/>
          <a:stretch/>
        </p:blipFill>
        <p:spPr>
          <a:xfrm>
            <a:off x="4131608" y="4045731"/>
            <a:ext cx="2852530" cy="2493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096516-D45D-9E44-89BC-26CD6AC64147}"/>
              </a:ext>
            </a:extLst>
          </p:cNvPr>
          <p:cNvSpPr txBox="1"/>
          <p:nvPr/>
        </p:nvSpPr>
        <p:spPr>
          <a:xfrm>
            <a:off x="2568071" y="1568737"/>
            <a:ext cx="285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Latent Space Reorganization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2D24C-96F8-324B-9B58-7C7143189FF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0" y="1957946"/>
            <a:ext cx="4048164" cy="28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32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D76BD07-87A3-47DA-AC34-C5DE576D52F6}"/>
              </a:ext>
            </a:extLst>
          </p:cNvPr>
          <p:cNvSpPr txBox="1">
            <a:spLocks/>
          </p:cNvSpPr>
          <p:nvPr/>
        </p:nvSpPr>
        <p:spPr>
          <a:xfrm>
            <a:off x="531516" y="1191891"/>
            <a:ext cx="11128968" cy="12211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We analyzed the features for the new generated molecules and used Lasso Regression again for them.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368D8-901B-1A4B-A67B-80C7B6F9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330" y="2328946"/>
            <a:ext cx="8449340" cy="39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60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5CB04-37C3-7C4F-BF9C-7000933A7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584265"/>
            <a:ext cx="11694928" cy="38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22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B33BE-1D9C-C441-8575-F7FEB1C4B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603258"/>
            <a:ext cx="11690028" cy="38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99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6B51E-EF4F-C048-99E4-F14F3CB64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12" y="1573626"/>
            <a:ext cx="11805788" cy="383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86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072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4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</p:spTree>
    <p:extLst>
      <p:ext uri="{BB962C8B-B14F-4D97-AF65-F5344CB8AC3E}">
        <p14:creationId xmlns:p14="http://schemas.microsoft.com/office/powerpoint/2010/main" val="133862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84C99-00BF-A447-846F-D92BFA0E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102" y="4778642"/>
            <a:ext cx="2083976" cy="206412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651795-0213-244D-B432-E39C877677EE}"/>
              </a:ext>
            </a:extLst>
          </p:cNvPr>
          <p:cNvCxnSpPr>
            <a:cxnSpLocks/>
          </p:cNvCxnSpPr>
          <p:nvPr/>
        </p:nvCxnSpPr>
        <p:spPr>
          <a:xfrm>
            <a:off x="9779970" y="4277717"/>
            <a:ext cx="477781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AD898-4EF9-4E40-BEB4-C0455D78F069}"/>
              </a:ext>
            </a:extLst>
          </p:cNvPr>
          <p:cNvSpPr/>
          <p:nvPr/>
        </p:nvSpPr>
        <p:spPr>
          <a:xfrm>
            <a:off x="10581623" y="4623279"/>
            <a:ext cx="1610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Property Optimization</a:t>
            </a:r>
          </a:p>
        </p:txBody>
      </p:sp>
    </p:spTree>
    <p:extLst>
      <p:ext uri="{BB962C8B-B14F-4D97-AF65-F5344CB8AC3E}">
        <p14:creationId xmlns:p14="http://schemas.microsoft.com/office/powerpoint/2010/main" val="800105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84C99-00BF-A447-846F-D92BFA0E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102" y="4778642"/>
            <a:ext cx="2083976" cy="206412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9DD8B-2B06-304E-BDE0-1FE2AEC5F780}"/>
              </a:ext>
            </a:extLst>
          </p:cNvPr>
          <p:cNvCxnSpPr>
            <a:cxnSpLocks/>
          </p:cNvCxnSpPr>
          <p:nvPr/>
        </p:nvCxnSpPr>
        <p:spPr>
          <a:xfrm flipH="1">
            <a:off x="3957297" y="3577858"/>
            <a:ext cx="727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651795-0213-244D-B432-E39C877677EE}"/>
              </a:ext>
            </a:extLst>
          </p:cNvPr>
          <p:cNvCxnSpPr>
            <a:cxnSpLocks/>
          </p:cNvCxnSpPr>
          <p:nvPr/>
        </p:nvCxnSpPr>
        <p:spPr>
          <a:xfrm>
            <a:off x="9779970" y="4277717"/>
            <a:ext cx="477781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AD898-4EF9-4E40-BEB4-C0455D78F069}"/>
              </a:ext>
            </a:extLst>
          </p:cNvPr>
          <p:cNvSpPr/>
          <p:nvPr/>
        </p:nvSpPr>
        <p:spPr>
          <a:xfrm>
            <a:off x="10581623" y="4623279"/>
            <a:ext cx="1610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Property Optimization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108FE4-DE69-0E45-9059-D3F4A69A71FE}"/>
              </a:ext>
            </a:extLst>
          </p:cNvPr>
          <p:cNvSpPr/>
          <p:nvPr/>
        </p:nvSpPr>
        <p:spPr>
          <a:xfrm>
            <a:off x="800671" y="2855083"/>
            <a:ext cx="2872467" cy="172361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A04B14-DEBA-C745-A558-F11AB335D4F1}"/>
              </a:ext>
            </a:extLst>
          </p:cNvPr>
          <p:cNvSpPr txBox="1"/>
          <p:nvPr/>
        </p:nvSpPr>
        <p:spPr>
          <a:xfrm>
            <a:off x="889787" y="2876084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CB48D37-0DE8-8448-A7E3-2E5E114CE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17" y="3289591"/>
            <a:ext cx="2141619" cy="11874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66364C-DA18-BE49-B325-2E2D9A899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8048" y="2917022"/>
            <a:ext cx="360830" cy="2878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6B3E246-44E1-B544-A7C9-17411D6863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557"/>
          <a:stretch/>
        </p:blipFill>
        <p:spPr>
          <a:xfrm>
            <a:off x="956437" y="2916966"/>
            <a:ext cx="326360" cy="28789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6BFC8E3-3CA7-734E-94C9-82C0A0D39F73}"/>
              </a:ext>
            </a:extLst>
          </p:cNvPr>
          <p:cNvSpPr/>
          <p:nvPr/>
        </p:nvSpPr>
        <p:spPr>
          <a:xfrm>
            <a:off x="938897" y="2512194"/>
            <a:ext cx="2503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Physicochemical Feature Generation</a:t>
            </a:r>
          </a:p>
        </p:txBody>
      </p:sp>
    </p:spTree>
    <p:extLst>
      <p:ext uri="{BB962C8B-B14F-4D97-AF65-F5344CB8AC3E}">
        <p14:creationId xmlns:p14="http://schemas.microsoft.com/office/powerpoint/2010/main" val="311122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2775</Words>
  <Application>Microsoft Macintosh PowerPoint</Application>
  <PresentationFormat>Widescreen</PresentationFormat>
  <Paragraphs>428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Yunping Huang</dc:creator>
  <cp:lastModifiedBy>Nisarg Joshi</cp:lastModifiedBy>
  <cp:revision>68</cp:revision>
  <dcterms:created xsi:type="dcterms:W3CDTF">2020-06-18T23:37:08Z</dcterms:created>
  <dcterms:modified xsi:type="dcterms:W3CDTF">2020-06-23T22:44:32Z</dcterms:modified>
</cp:coreProperties>
</file>